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5"/>
  </p:handoutMasterIdLst>
  <p:sldIdLst>
    <p:sldId id="258" r:id="rId2"/>
    <p:sldId id="279" r:id="rId3"/>
    <p:sldId id="280" r:id="rId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26" autoAdjust="0"/>
    <p:restoredTop sz="93712"/>
  </p:normalViewPr>
  <p:slideViewPr>
    <p:cSldViewPr>
      <p:cViewPr varScale="1">
        <p:scale>
          <a:sx n="69" d="100"/>
          <a:sy n="69" d="100"/>
        </p:scale>
        <p:origin x="1650" y="2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E2CE222-10FE-4316-B621-E1EE834B9381}" type="datetimeFigureOut">
              <a:rPr lang="en-US" smtClean="0"/>
              <a:t>7/27/2023</a:t>
            </a:fld>
            <a:endParaRPr lang="en-US"/>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B7B0B46E-FF70-4EE9-987B-40EA7F2D271C}" type="slidenum">
              <a:rPr lang="en-US" smtClean="0"/>
              <a:t>‹#›</a:t>
            </a:fld>
            <a:endParaRPr lang="en-US"/>
          </a:p>
        </p:txBody>
      </p:sp>
    </p:spTree>
    <p:extLst>
      <p:ext uri="{BB962C8B-B14F-4D97-AF65-F5344CB8AC3E}">
        <p14:creationId xmlns:p14="http://schemas.microsoft.com/office/powerpoint/2010/main" val="784717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18E17-1D57-4012-BEB6-4BEB436A25B1}" type="datetimeFigureOut">
              <a:rPr lang="en-GB" smtClean="0"/>
              <a:t>27/07/2023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CCD618-9577-4307-97B1-D1781680679D}" type="slidenum">
              <a:rPr lang="en-GB" smtClean="0"/>
              <a:t>‹#›</a:t>
            </a:fld>
            <a:endParaRPr lang="en-GB"/>
          </a:p>
        </p:txBody>
      </p:sp>
      <p:sp>
        <p:nvSpPr>
          <p:cNvPr id="7" name="Oval 6"/>
          <p:cNvSpPr/>
          <p:nvPr userDrawn="1"/>
        </p:nvSpPr>
        <p:spPr>
          <a:xfrm>
            <a:off x="-324544" y="-858520"/>
            <a:ext cx="9954248" cy="2631440"/>
          </a:xfrm>
          <a:prstGeom prst="ellipse">
            <a:avLst/>
          </a:prstGeom>
          <a:solidFill>
            <a:srgbClr val="FFD100"/>
          </a:solidFill>
          <a:ln>
            <a:solidFill>
              <a:srgbClr val="FFD1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Oval 7"/>
          <p:cNvSpPr/>
          <p:nvPr userDrawn="1"/>
        </p:nvSpPr>
        <p:spPr>
          <a:xfrm>
            <a:off x="18991" y="-1084580"/>
            <a:ext cx="9954248" cy="2631440"/>
          </a:xfrm>
          <a:prstGeom prst="ellipse">
            <a:avLst/>
          </a:prstGeom>
          <a:solidFill>
            <a:srgbClr val="00522D"/>
          </a:solidFill>
          <a:ln>
            <a:solidFill>
              <a:srgbClr val="00522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Oval 8"/>
          <p:cNvSpPr/>
          <p:nvPr userDrawn="1"/>
        </p:nvSpPr>
        <p:spPr>
          <a:xfrm>
            <a:off x="-324544" y="-1315720"/>
            <a:ext cx="9954248" cy="2631440"/>
          </a:xfrm>
          <a:prstGeom prst="ellipse">
            <a:avLst/>
          </a:prstGeom>
          <a:solidFill>
            <a:srgbClr val="00894B"/>
          </a:solidFill>
          <a:ln>
            <a:solidFill>
              <a:srgbClr val="00894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Oval 9"/>
          <p:cNvSpPr/>
          <p:nvPr userDrawn="1"/>
        </p:nvSpPr>
        <p:spPr>
          <a:xfrm rot="10800000">
            <a:off x="-797222" y="5671904"/>
            <a:ext cx="9954248" cy="2631440"/>
          </a:xfrm>
          <a:prstGeom prst="ellipse">
            <a:avLst/>
          </a:prstGeom>
          <a:solidFill>
            <a:srgbClr val="FFD100"/>
          </a:solidFill>
          <a:ln>
            <a:solidFill>
              <a:srgbClr val="FFD1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Oval 10"/>
          <p:cNvSpPr/>
          <p:nvPr userDrawn="1"/>
        </p:nvSpPr>
        <p:spPr>
          <a:xfrm rot="10800000">
            <a:off x="10674" y="5951849"/>
            <a:ext cx="9954248" cy="2631440"/>
          </a:xfrm>
          <a:prstGeom prst="ellipse">
            <a:avLst/>
          </a:prstGeom>
          <a:solidFill>
            <a:srgbClr val="00522D"/>
          </a:solidFill>
          <a:ln>
            <a:solidFill>
              <a:srgbClr val="00522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Oval 11"/>
          <p:cNvSpPr/>
          <p:nvPr userDrawn="1"/>
        </p:nvSpPr>
        <p:spPr>
          <a:xfrm rot="10800000">
            <a:off x="-303201" y="6129104"/>
            <a:ext cx="9954248" cy="2631440"/>
          </a:xfrm>
          <a:prstGeom prst="ellipse">
            <a:avLst/>
          </a:prstGeom>
          <a:solidFill>
            <a:srgbClr val="00894B"/>
          </a:solidFill>
          <a:ln>
            <a:solidFill>
              <a:srgbClr val="00894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30064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Oval 10"/>
          <p:cNvSpPr/>
          <p:nvPr userDrawn="1"/>
        </p:nvSpPr>
        <p:spPr>
          <a:xfrm>
            <a:off x="-324544" y="-858520"/>
            <a:ext cx="9954248" cy="2631440"/>
          </a:xfrm>
          <a:prstGeom prst="ellipse">
            <a:avLst/>
          </a:prstGeom>
          <a:solidFill>
            <a:srgbClr val="FFD100"/>
          </a:solidFill>
          <a:ln>
            <a:solidFill>
              <a:srgbClr val="FFD1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Oval 11"/>
          <p:cNvSpPr/>
          <p:nvPr userDrawn="1"/>
        </p:nvSpPr>
        <p:spPr>
          <a:xfrm>
            <a:off x="18991" y="-1084580"/>
            <a:ext cx="9954248" cy="2631440"/>
          </a:xfrm>
          <a:prstGeom prst="ellipse">
            <a:avLst/>
          </a:prstGeom>
          <a:solidFill>
            <a:srgbClr val="00522D"/>
          </a:solidFill>
          <a:ln>
            <a:solidFill>
              <a:srgbClr val="00522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Oval 12"/>
          <p:cNvSpPr/>
          <p:nvPr userDrawn="1"/>
        </p:nvSpPr>
        <p:spPr>
          <a:xfrm>
            <a:off x="-324544" y="-1315720"/>
            <a:ext cx="9954248" cy="2631440"/>
          </a:xfrm>
          <a:prstGeom prst="ellipse">
            <a:avLst/>
          </a:prstGeom>
          <a:solidFill>
            <a:srgbClr val="00894B"/>
          </a:solidFill>
          <a:ln>
            <a:solidFill>
              <a:srgbClr val="00894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 name="Title 1"/>
          <p:cNvSpPr>
            <a:spLocks noGrp="1"/>
          </p:cNvSpPr>
          <p:nvPr>
            <p:ph type="title"/>
          </p:nvPr>
        </p:nvSpPr>
        <p:spPr>
          <a:xfrm>
            <a:off x="457200" y="85090"/>
            <a:ext cx="8229600" cy="1143000"/>
          </a:xfrm>
        </p:spPr>
        <p:txBody>
          <a:bodyPr/>
          <a:lstStyle>
            <a:lvl1pPr>
              <a:defRPr>
                <a:solidFill>
                  <a:schemeClr val="bg1"/>
                </a:solidFill>
                <a:latin typeface="Twinkl" charset="0"/>
                <a:ea typeface="Twinkl" charset="0"/>
                <a:cs typeface="Twinkl" charset="0"/>
              </a:defRPr>
            </a:lvl1p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18E17-1D57-4012-BEB6-4BEB436A25B1}" type="datetimeFigureOut">
              <a:rPr lang="en-GB" smtClean="0"/>
              <a:t>27/07/2023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232199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18E17-1D57-4012-BEB6-4BEB436A25B1}" type="datetimeFigureOut">
              <a:rPr lang="en-GB" smtClean="0"/>
              <a:t>27/07/2023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355079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18E17-1D57-4012-BEB6-4BEB436A25B1}" type="datetimeFigureOut">
              <a:rPr lang="en-GB" smtClean="0"/>
              <a:t>27/07/2023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3288813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18E17-1D57-4012-BEB6-4BEB436A25B1}" type="datetimeFigureOut">
              <a:rPr lang="en-GB" smtClean="0"/>
              <a:t>27/07/2023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199173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18E17-1D57-4012-BEB6-4BEB436A25B1}" type="datetimeFigureOut">
              <a:rPr lang="en-GB" smtClean="0"/>
              <a:t>27/07/2023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3658912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18E17-1D57-4012-BEB6-4BEB436A25B1}" type="datetimeFigureOut">
              <a:rPr lang="en-GB" smtClean="0"/>
              <a:t>27/07/2023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2542576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18E17-1D57-4012-BEB6-4BEB436A25B1}" type="datetimeFigureOut">
              <a:rPr lang="en-GB" smtClean="0"/>
              <a:t>27/07/2023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1089325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18E17-1D57-4012-BEB6-4BEB436A25B1}" type="datetimeFigureOut">
              <a:rPr lang="en-GB" smtClean="0"/>
              <a:t>27/07/2023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4063528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18E17-1D57-4012-BEB6-4BEB436A25B1}" type="datetimeFigureOut">
              <a:rPr lang="en-GB" smtClean="0"/>
              <a:t>27/07/2023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3330716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18E17-1D57-4012-BEB6-4BEB436A25B1}" type="datetimeFigureOut">
              <a:rPr lang="en-GB" smtClean="0"/>
              <a:t>27/07/2023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CCD618-9577-4307-97B1-D1781680679D}" type="slidenum">
              <a:rPr lang="en-GB" smtClean="0"/>
              <a:t>‹#›</a:t>
            </a:fld>
            <a:endParaRPr lang="en-GB"/>
          </a:p>
        </p:txBody>
      </p:sp>
    </p:spTree>
    <p:extLst>
      <p:ext uri="{BB962C8B-B14F-4D97-AF65-F5344CB8AC3E}">
        <p14:creationId xmlns:p14="http://schemas.microsoft.com/office/powerpoint/2010/main" val="3811178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18E17-1D57-4012-BEB6-4BEB436A25B1}" type="datetimeFigureOut">
              <a:rPr lang="en-GB" smtClean="0"/>
              <a:t>27/07/2023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CCD618-9577-4307-97B1-D1781680679D}" type="slidenum">
              <a:rPr lang="en-GB" smtClean="0"/>
              <a:t>‹#›</a:t>
            </a:fld>
            <a:endParaRPr lang="en-GB"/>
          </a:p>
        </p:txBody>
      </p:sp>
    </p:spTree>
    <p:extLst>
      <p:ext uri="{BB962C8B-B14F-4D97-AF65-F5344CB8AC3E}">
        <p14:creationId xmlns:p14="http://schemas.microsoft.com/office/powerpoint/2010/main" val="2548285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8229600" cy="936104"/>
          </a:xfrm>
          <a:solidFill>
            <a:schemeClr val="bg1"/>
          </a:solidFill>
          <a:ln w="57150">
            <a:solidFill>
              <a:srgbClr val="C00000"/>
            </a:solidFill>
          </a:ln>
        </p:spPr>
        <p:style>
          <a:lnRef idx="0">
            <a:scrgbClr r="0" g="0" b="0"/>
          </a:lnRef>
          <a:fillRef idx="0">
            <a:scrgbClr r="0" g="0" b="0"/>
          </a:fillRef>
          <a:effectRef idx="0">
            <a:scrgbClr r="0" g="0" b="0"/>
          </a:effectRef>
          <a:fontRef idx="minor">
            <a:schemeClr val="accent2"/>
          </a:fontRef>
        </p:style>
        <p:txBody>
          <a:bodyPr>
            <a:noAutofit/>
          </a:bodyPr>
          <a:lstStyle/>
          <a:p>
            <a:r>
              <a:rPr lang="en-GB" sz="2800" b="1" dirty="0">
                <a:ln w="0"/>
                <a:solidFill>
                  <a:schemeClr val="tx1"/>
                </a:solidFill>
                <a:effectLst>
                  <a:outerShdw blurRad="38100" dist="19050" dir="2700000" algn="tl" rotWithShape="0">
                    <a:schemeClr val="dk1">
                      <a:alpha val="40000"/>
                    </a:schemeClr>
                  </a:outerShdw>
                </a:effectLst>
                <a:latin typeface="Twinkl" pitchFamily="2" charset="77"/>
              </a:rPr>
              <a:t>History – </a:t>
            </a:r>
            <a:r>
              <a:rPr lang="en-GB" sz="2800" dirty="0">
                <a:ln w="0"/>
                <a:solidFill>
                  <a:schemeClr val="tx1"/>
                </a:solidFill>
                <a:effectLst>
                  <a:outerShdw blurRad="38100" dist="19050" dir="2700000" algn="tl" rotWithShape="0">
                    <a:schemeClr val="dk1">
                      <a:alpha val="40000"/>
                    </a:schemeClr>
                  </a:outerShdw>
                </a:effectLst>
                <a:latin typeface="Twinkl" pitchFamily="2" charset="77"/>
              </a:rPr>
              <a:t/>
            </a:r>
            <a:br>
              <a:rPr lang="en-GB" sz="2800" dirty="0">
                <a:ln w="0"/>
                <a:solidFill>
                  <a:schemeClr val="tx1"/>
                </a:solidFill>
                <a:effectLst>
                  <a:outerShdw blurRad="38100" dist="19050" dir="2700000" algn="tl" rotWithShape="0">
                    <a:schemeClr val="dk1">
                      <a:alpha val="40000"/>
                    </a:schemeClr>
                  </a:outerShdw>
                </a:effectLst>
                <a:latin typeface="Twinkl" pitchFamily="2" charset="77"/>
              </a:rPr>
            </a:br>
            <a:r>
              <a:rPr lang="en-GB" sz="2800" dirty="0">
                <a:ln w="0"/>
                <a:solidFill>
                  <a:schemeClr val="tx1"/>
                </a:solidFill>
                <a:effectLst>
                  <a:outerShdw blurRad="38100" dist="19050" dir="2700000" algn="tl" rotWithShape="0">
                    <a:schemeClr val="dk1">
                      <a:alpha val="40000"/>
                    </a:schemeClr>
                  </a:outerShdw>
                </a:effectLst>
                <a:latin typeface="Twinkl" pitchFamily="2" charset="77"/>
              </a:rPr>
              <a:t>Statement of Intent, Implementation and Impact  </a:t>
            </a:r>
          </a:p>
        </p:txBody>
      </p:sp>
      <p:sp>
        <p:nvSpPr>
          <p:cNvPr id="6" name="Rectangle 5">
            <a:extLst>
              <a:ext uri="{FF2B5EF4-FFF2-40B4-BE49-F238E27FC236}">
                <a16:creationId xmlns:a16="http://schemas.microsoft.com/office/drawing/2014/main" id="{12201659-B9E7-1E43-A85B-E1749D32C325}"/>
              </a:ext>
            </a:extLst>
          </p:cNvPr>
          <p:cNvSpPr/>
          <p:nvPr/>
        </p:nvSpPr>
        <p:spPr>
          <a:xfrm>
            <a:off x="611560" y="1340768"/>
            <a:ext cx="8229600" cy="4752528"/>
          </a:xfrm>
          <a:prstGeom prst="rect">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u="sng" dirty="0">
                <a:solidFill>
                  <a:schemeClr val="tx1"/>
                </a:solidFill>
                <a:latin typeface="Twinkl Light" pitchFamily="2" charset="77"/>
              </a:rPr>
              <a:t>Intent </a:t>
            </a:r>
            <a:endParaRPr lang="en-GB" sz="1100" b="1" dirty="0">
              <a:solidFill>
                <a:schemeClr val="tx1"/>
              </a:solidFill>
              <a:latin typeface="Twinkl Light" pitchFamily="2" charset="77"/>
            </a:endParaRPr>
          </a:p>
          <a:p>
            <a:r>
              <a:rPr lang="en-GB" sz="1100" dirty="0">
                <a:solidFill>
                  <a:schemeClr val="tx1"/>
                </a:solidFill>
                <a:latin typeface="Twinkl Light" pitchFamily="2" charset="77"/>
              </a:rPr>
              <a:t>History has always been held in high regard at Park Road Academy Primary School.  It is our aim to instil a love of History in all our learners.</a:t>
            </a:r>
          </a:p>
          <a:p>
            <a:r>
              <a:rPr lang="en-GB" sz="1100" dirty="0">
                <a:solidFill>
                  <a:schemeClr val="tx1"/>
                </a:solidFill>
                <a:latin typeface="Twinkl Light" pitchFamily="2" charset="77"/>
              </a:rPr>
              <a:t>We pride ourselves on our creative learning environment and classroom displays. The history curriculum at Park Road is driven through a passion to inspire a love of history, a knowledge of timelines, of investigation and of enquiry. Teaching of History across school has been inspired by the Focus Challenge Curriculum and personalised to our school, taking into consideration the contextual, locational and demographic of our school setting . Our personalised history curriculum has been developed to ensure that children are given the opportunity to explore and learn exciting topics which fully cover the National Curriculum. It follows the programmes of study for each key stage very carefully and provides the right balance between using History as the main drivers whilst also encouraging cross curricular links with the other foundation subjects including art and design. </a:t>
            </a:r>
          </a:p>
          <a:p>
            <a:r>
              <a:rPr lang="en-GB" sz="1100" dirty="0">
                <a:solidFill>
                  <a:schemeClr val="tx1"/>
                </a:solidFill>
                <a:latin typeface="Twinkl Light" pitchFamily="2" charset="77"/>
              </a:rPr>
              <a:t>The History curriculum here at Park Road is also carefully structured to ensure that current learning is linked to prior learning showing progression of knowledge throughout the key stages, beginning at the Early Years. This is supported within the classroom through the use of a class progressive timeline of learning which shows current topics and ‘big questions’ explored as well is prior and future learning. </a:t>
            </a:r>
            <a:r>
              <a:rPr lang="en-GB" sz="1100" dirty="0" smtClean="0">
                <a:solidFill>
                  <a:schemeClr val="tx1"/>
                </a:solidFill>
                <a:latin typeface="Twinkl Light" pitchFamily="2" charset="77"/>
              </a:rPr>
              <a:t>Learners are also supported to understand links to prior learning through the use of ‘</a:t>
            </a:r>
            <a:r>
              <a:rPr lang="en-GB" sz="1100" dirty="0" err="1" smtClean="0">
                <a:solidFill>
                  <a:schemeClr val="tx1"/>
                </a:solidFill>
                <a:latin typeface="Twinkl Light" pitchFamily="2" charset="77"/>
              </a:rPr>
              <a:t>goldren</a:t>
            </a:r>
            <a:r>
              <a:rPr lang="en-GB" sz="1100" dirty="0" smtClean="0">
                <a:solidFill>
                  <a:schemeClr val="tx1"/>
                </a:solidFill>
                <a:latin typeface="Twinkl Light" pitchFamily="2" charset="77"/>
              </a:rPr>
              <a:t> threads’ of substantive knowledge which include; invasion and settlements, society and legacy, Exploration and Empire, Trade and Industry, Power and Rulers. </a:t>
            </a:r>
            <a:endParaRPr lang="en-GB" sz="1100" dirty="0">
              <a:solidFill>
                <a:schemeClr val="tx1"/>
              </a:solidFill>
              <a:latin typeface="Twinkl Light" pitchFamily="2" charset="77"/>
            </a:endParaRPr>
          </a:p>
          <a:p>
            <a:r>
              <a:rPr lang="en-GB" sz="1100" dirty="0">
                <a:solidFill>
                  <a:schemeClr val="tx1"/>
                </a:solidFill>
                <a:latin typeface="Twinkl Light" pitchFamily="2" charset="77"/>
              </a:rPr>
              <a:t>In line with the national curriculum 2014, the curriculum at Park Road aims to ensure that all pupils: Gain a coherent knowledge and understanding of Britain’s past and that of the wider world which helps to stimulate pupils’ curiosity to know more about the past; Are encouraged to ask perceptive questions, think critically, weigh evidence, sift arguments, and develop perspective and judgement; Begin to understand the complexity of people’s lives, the process of change, the diversity of societies and relationships between different groups, as well as their own identity and the challenges of their time.</a:t>
            </a:r>
          </a:p>
          <a:p>
            <a:endParaRPr lang="en-US" sz="1100" dirty="0">
              <a:solidFill>
                <a:schemeClr val="tx1"/>
              </a:solidFill>
              <a:latin typeface="Twinkl Light" pitchFamily="2" charset="77"/>
            </a:endParaRPr>
          </a:p>
          <a:p>
            <a:r>
              <a:rPr lang="en-GB" sz="1100" b="1" u="sng" dirty="0">
                <a:solidFill>
                  <a:schemeClr val="tx1"/>
                </a:solidFill>
                <a:latin typeface="Twinkl Light" pitchFamily="2" charset="77"/>
              </a:rPr>
              <a:t>Implementation </a:t>
            </a:r>
            <a:endParaRPr lang="en-GB" sz="1100" b="1" dirty="0">
              <a:solidFill>
                <a:schemeClr val="tx1"/>
              </a:solidFill>
              <a:latin typeface="Twinkl Light" pitchFamily="2" charset="77"/>
            </a:endParaRPr>
          </a:p>
          <a:p>
            <a:r>
              <a:rPr lang="en-GB" sz="1100" dirty="0">
                <a:solidFill>
                  <a:schemeClr val="tx1"/>
                </a:solidFill>
                <a:latin typeface="Twinkl Light" pitchFamily="2" charset="77"/>
              </a:rPr>
              <a:t>History is taught in half termly blocks throughout the year, this is so that children achieve depth in their learning and have ample opportunity to fully delve and immerse themselves into their topic and challenge question.</a:t>
            </a:r>
            <a:endParaRPr lang="en-US" sz="1100" dirty="0">
              <a:solidFill>
                <a:schemeClr val="tx1"/>
              </a:solidFill>
              <a:latin typeface="Twinkl Light" pitchFamily="2" charset="77"/>
            </a:endParaRPr>
          </a:p>
        </p:txBody>
      </p:sp>
      <p:pic>
        <p:nvPicPr>
          <p:cNvPr id="8" name="Picture 7">
            <a:extLst>
              <a:ext uri="{FF2B5EF4-FFF2-40B4-BE49-F238E27FC236}">
                <a16:creationId xmlns:a16="http://schemas.microsoft.com/office/drawing/2014/main" id="{7F1B2BC1-304B-1343-A2CB-748A6FD753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47122" y="5747819"/>
            <a:ext cx="1049755" cy="978985"/>
          </a:xfrm>
          <a:prstGeom prst="rect">
            <a:avLst/>
          </a:prstGeom>
        </p:spPr>
      </p:pic>
    </p:spTree>
    <p:extLst>
      <p:ext uri="{BB962C8B-B14F-4D97-AF65-F5344CB8AC3E}">
        <p14:creationId xmlns:p14="http://schemas.microsoft.com/office/powerpoint/2010/main" val="3143518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2201659-B9E7-1E43-A85B-E1749D32C325}"/>
              </a:ext>
            </a:extLst>
          </p:cNvPr>
          <p:cNvSpPr/>
          <p:nvPr/>
        </p:nvSpPr>
        <p:spPr>
          <a:xfrm>
            <a:off x="611560" y="620688"/>
            <a:ext cx="8229600" cy="5472608"/>
          </a:xfrm>
          <a:prstGeom prst="rect">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latin typeface="Twinkl Light" pitchFamily="2" charset="77"/>
              </a:rPr>
              <a:t>Teachers have identified the key knowledge of each theme with the use of the Focus Challenge and Knowledge Organisers which are adapted to support children’s understanding of chronology and also provides children with the opportunity and room to explore their own interests and line of enquiry in the topics where developmentally appropriate.  History themes are given inspiring questions which support children to question, inquire and compare in order to answer the ‘big question’.  These questions will inspire learners to question continuity and change, cause and consequence, similarity and difference, interpretation and significance. They will be taught how to construct informed responses that involve thoughtful selection and organisation of relevant historical information. They will be taught to understand how our knowledge of the past is constructed from a range of sources. </a:t>
            </a:r>
            <a:r>
              <a:rPr lang="en-GB" sz="1100" dirty="0" smtClean="0">
                <a:solidFill>
                  <a:schemeClr val="tx1"/>
                </a:solidFill>
                <a:latin typeface="Twinkl Light" pitchFamily="2" charset="77"/>
              </a:rPr>
              <a:t>With the use of structured working walls, learners will also be supported to understand the links between sub questions, how they are built up to answer the over arching ‘big question’ as well as supporting key vocabulary and the links between prior learning with the acknowledgment of the ‘golden thread’. </a:t>
            </a:r>
            <a:endParaRPr lang="en-GB" sz="1100" dirty="0">
              <a:solidFill>
                <a:schemeClr val="tx1"/>
              </a:solidFill>
              <a:latin typeface="Twinkl Light" pitchFamily="2" charset="77"/>
            </a:endParaRPr>
          </a:p>
          <a:p>
            <a:endParaRPr lang="en-GB" sz="1100" dirty="0">
              <a:solidFill>
                <a:schemeClr val="tx1"/>
              </a:solidFill>
              <a:latin typeface="Twinkl Light" pitchFamily="2" charset="77"/>
            </a:endParaRPr>
          </a:p>
          <a:p>
            <a:r>
              <a:rPr lang="en-GB" sz="1100" dirty="0">
                <a:solidFill>
                  <a:schemeClr val="tx1"/>
                </a:solidFill>
                <a:latin typeface="Twinkl Light" pitchFamily="2" charset="77"/>
              </a:rPr>
              <a:t>Consideration has been given to ensure progression across topics throughout each year group across the school. By the end of year 6, children will have a chronological understanding of British history from the Stone Age to the present day. They are able to draw comparisons and make connections between different time periods, famous historical events and people and their own lives. Interlinked with this are studies of world history, such as the ancient civilisations of Greece, the Egyptians and </a:t>
            </a:r>
            <a:r>
              <a:rPr lang="en-GB" sz="1100" dirty="0" smtClean="0">
                <a:solidFill>
                  <a:schemeClr val="tx1"/>
                </a:solidFill>
                <a:latin typeface="Twinkl Light" pitchFamily="2" charset="77"/>
              </a:rPr>
              <a:t>Ancient Mayans</a:t>
            </a:r>
            <a:r>
              <a:rPr lang="en-GB" sz="1100" dirty="0">
                <a:solidFill>
                  <a:schemeClr val="tx1"/>
                </a:solidFill>
                <a:latin typeface="Twinkl Light" pitchFamily="2" charset="77"/>
              </a:rPr>
              <a:t>. Cross curricular outcomes in history are specifically planned for, with strong links between the history curriculum and art, design and literacy lessons enabling further contextual learning. The local area is also utilised where possible to achieve the desired outcomes, with opportunities for learning outside the classroom embedded in practice. We aim to provide learners with as much understanding as possible about what is was like to live at a particular period in history by having practical and experiential lessons where possible.</a:t>
            </a:r>
          </a:p>
          <a:p>
            <a:r>
              <a:rPr lang="en-GB" sz="1100" dirty="0">
                <a:solidFill>
                  <a:schemeClr val="tx1"/>
                </a:solidFill>
                <a:latin typeface="Twinkl Light" pitchFamily="2" charset="77"/>
              </a:rPr>
              <a:t> </a:t>
            </a:r>
          </a:p>
          <a:p>
            <a:r>
              <a:rPr lang="en-GB" sz="1100" dirty="0">
                <a:solidFill>
                  <a:schemeClr val="tx1"/>
                </a:solidFill>
                <a:latin typeface="Twinkl Light" pitchFamily="2" charset="77"/>
              </a:rPr>
              <a:t>Consideration is given to how our learners are encouraged to pursue their own enquiry as well as how our learners are supported in line with our school’s commitment to inclusion. Outcomes of work are monitored to ensure that they reflect a sound understanding of the key identified knowledge. Children are encouraged to review their own learning </a:t>
            </a:r>
            <a:r>
              <a:rPr lang="en-GB" sz="1100" dirty="0" smtClean="0">
                <a:solidFill>
                  <a:schemeClr val="tx1"/>
                </a:solidFill>
                <a:latin typeface="Twinkl Light" pitchFamily="2" charset="77"/>
              </a:rPr>
              <a:t>during each cycle question and </a:t>
            </a:r>
            <a:r>
              <a:rPr lang="en-GB" sz="1100" dirty="0">
                <a:solidFill>
                  <a:schemeClr val="tx1"/>
                </a:solidFill>
                <a:latin typeface="Twinkl Light" pitchFamily="2" charset="77"/>
              </a:rPr>
              <a:t>given feedback from the teacher with their end of topic reviews. Within our knowledge-rich approach, there is a strong emphasis on people and the community of our local area</a:t>
            </a:r>
            <a:r>
              <a:rPr lang="en-GB" sz="1100" dirty="0" smtClean="0">
                <a:solidFill>
                  <a:schemeClr val="tx1"/>
                </a:solidFill>
                <a:latin typeface="Twinkl Light" pitchFamily="2" charset="77"/>
              </a:rPr>
              <a:t>. </a:t>
            </a:r>
            <a:endParaRPr lang="en-GB" sz="1100" dirty="0">
              <a:solidFill>
                <a:schemeClr val="tx1"/>
              </a:solidFill>
              <a:latin typeface="Twinkl Light" pitchFamily="2" charset="77"/>
            </a:endParaRPr>
          </a:p>
          <a:p>
            <a:endParaRPr lang="en-GB" sz="1100" dirty="0">
              <a:solidFill>
                <a:schemeClr val="tx1"/>
              </a:solidFill>
              <a:latin typeface="Twinkl Light" pitchFamily="2" charset="77"/>
            </a:endParaRPr>
          </a:p>
          <a:p>
            <a:r>
              <a:rPr lang="en-GB" sz="1100" dirty="0">
                <a:solidFill>
                  <a:schemeClr val="tx1"/>
                </a:solidFill>
                <a:latin typeface="Twinkl Light" pitchFamily="2" charset="77"/>
              </a:rPr>
              <a:t>The Early Years Foundation Stage (EYFS) Department follows the developmental outcomes of the Early Years Foundation Stage Curriculum and Development Matters 2020. This curriculum aims for all children to have achieved the Early Learning Goals of  ‘Understanding of the World: Past and Present' by the end of the Foundation Phase (Reception). </a:t>
            </a:r>
          </a:p>
          <a:p>
            <a:pPr algn="ctr"/>
            <a:r>
              <a:rPr lang="en-GB" sz="1100" dirty="0">
                <a:solidFill>
                  <a:schemeClr val="tx1"/>
                </a:solidFill>
                <a:latin typeface="Twinkl Light" pitchFamily="2" charset="77"/>
              </a:rPr>
              <a:t> </a:t>
            </a:r>
          </a:p>
          <a:p>
            <a:pPr algn="ctr"/>
            <a:r>
              <a:rPr lang="en-GB" sz="1100" dirty="0">
                <a:solidFill>
                  <a:schemeClr val="tx1"/>
                </a:solidFill>
                <a:latin typeface="Twinkl Light" pitchFamily="2" charset="77"/>
              </a:rPr>
              <a:t> </a:t>
            </a:r>
          </a:p>
          <a:p>
            <a:pPr algn="ctr"/>
            <a:endParaRPr lang="en-US" sz="1600" dirty="0">
              <a:solidFill>
                <a:schemeClr val="tx1"/>
              </a:solidFill>
            </a:endParaRPr>
          </a:p>
        </p:txBody>
      </p:sp>
      <p:pic>
        <p:nvPicPr>
          <p:cNvPr id="5" name="Picture 4">
            <a:extLst>
              <a:ext uri="{FF2B5EF4-FFF2-40B4-BE49-F238E27FC236}">
                <a16:creationId xmlns:a16="http://schemas.microsoft.com/office/drawing/2014/main" id="{4E19D978-4911-5D47-B8E8-4C6E1157A20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47122" y="5747819"/>
            <a:ext cx="1049755" cy="978985"/>
          </a:xfrm>
          <a:prstGeom prst="rect">
            <a:avLst/>
          </a:prstGeom>
        </p:spPr>
      </p:pic>
    </p:spTree>
    <p:extLst>
      <p:ext uri="{BB962C8B-B14F-4D97-AF65-F5344CB8AC3E}">
        <p14:creationId xmlns:p14="http://schemas.microsoft.com/office/powerpoint/2010/main" val="3825956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2201659-B9E7-1E43-A85B-E1749D32C325}"/>
              </a:ext>
            </a:extLst>
          </p:cNvPr>
          <p:cNvSpPr/>
          <p:nvPr/>
        </p:nvSpPr>
        <p:spPr>
          <a:xfrm>
            <a:off x="611560" y="620688"/>
            <a:ext cx="8229600" cy="5472608"/>
          </a:xfrm>
          <a:prstGeom prst="rect">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latin typeface="Twinkl Light" pitchFamily="2" charset="77"/>
              </a:rPr>
              <a:t>Subject co-ordinators are given regular time to ensure resources are kept up to date, to monitor subject across the school, create action plans and to provide subject feedback to SLT as appropriate.</a:t>
            </a:r>
          </a:p>
          <a:p>
            <a:endParaRPr lang="en-GB" sz="1100" dirty="0">
              <a:solidFill>
                <a:schemeClr val="tx1"/>
              </a:solidFill>
            </a:endParaRPr>
          </a:p>
          <a:p>
            <a:r>
              <a:rPr lang="en-GB" sz="1100" b="1" u="sng" dirty="0">
                <a:solidFill>
                  <a:schemeClr val="tx1"/>
                </a:solidFill>
                <a:latin typeface="Twinkl Light" pitchFamily="2" charset="77"/>
              </a:rPr>
              <a:t>Impact </a:t>
            </a:r>
            <a:r>
              <a:rPr lang="en-GB" sz="1100" b="1" dirty="0">
                <a:solidFill>
                  <a:schemeClr val="tx1"/>
                </a:solidFill>
                <a:latin typeface="Twinkl Light" pitchFamily="2" charset="77"/>
              </a:rPr>
              <a:t> </a:t>
            </a:r>
          </a:p>
          <a:p>
            <a:r>
              <a:rPr lang="en-GB" sz="1100" dirty="0">
                <a:solidFill>
                  <a:schemeClr val="tx1"/>
                </a:solidFill>
                <a:latin typeface="Twinkl Light" pitchFamily="2" charset="77"/>
              </a:rPr>
              <a:t>Through high quality first teaching taking place, we will see the impact of the subject in different ways. </a:t>
            </a:r>
          </a:p>
          <a:p>
            <a:r>
              <a:rPr lang="en-GB" sz="1100" dirty="0">
                <a:solidFill>
                  <a:schemeClr val="tx1"/>
                </a:solidFill>
                <a:latin typeface="Twinkl Light" pitchFamily="2" charset="77"/>
              </a:rPr>
              <a:t>Outcomes can be seen in learners ‘Discovery Journals’ and throughout the classroom and wider school with the use of displays. These journals and the use of the classroom environment evidence a broad and balanced history curriculum and demonstrate the children’s acquisition of identified key knowledge. Children review the agreed successes at the end of every session and are actively encouraged to identify their own target areas, with support and guidance from their teachers. Children are asked what they have learned now that they have completed their topic study in comparison to their starting points at the end of every topic and also which parts they enjoyed the most. What do they know now that they didn’t before? Are they able to answer their ‘challenge question’? This supporting the pupil voice in their learning. Children will complete research independently through projects and homework and to further their own enjoyment about the subject or topic. In KS2, children are encouraged to conduct their own research and enquiry question. </a:t>
            </a:r>
          </a:p>
          <a:p>
            <a:r>
              <a:rPr lang="en-GB" sz="1100" dirty="0">
                <a:solidFill>
                  <a:schemeClr val="tx1"/>
                </a:solidFill>
                <a:latin typeface="Twinkl Light" pitchFamily="2" charset="77"/>
              </a:rPr>
              <a:t>Within the EYFS, Understanding of the World is linked into areas of classroom continuous provision and is also encouraged through the class ‘Big Questions’ and enhancements to areas of continuous provision. Through scaffolding and modelling, children within the EYFS are encouraged to look at, question and compare beginning with History in it’s simplest form.  </a:t>
            </a:r>
          </a:p>
          <a:p>
            <a:r>
              <a:rPr lang="en-GB" sz="1100" dirty="0">
                <a:solidFill>
                  <a:schemeClr val="tx1"/>
                </a:solidFill>
                <a:latin typeface="Twinkl Light" pitchFamily="2" charset="77"/>
              </a:rPr>
              <a:t>Emphasis is placed on analytical thinking and questioning which helps pupils gain a sound knowledge and understanding of Britain’s past and that of the wider world. This interest and question-based enquiry supports learners to become curious to know more about the past. Through this study, pupils learn to ask perceptive questions, think critically, weigh evidence, sift arguments, and develop perspective and judgement. School trips and ‘in house’ visits provide further relevant and contextual learning.</a:t>
            </a:r>
          </a:p>
          <a:p>
            <a:r>
              <a:rPr lang="en-GB" sz="1100" dirty="0">
                <a:solidFill>
                  <a:schemeClr val="tx1"/>
                </a:solidFill>
                <a:latin typeface="Twinkl Light" pitchFamily="2" charset="77"/>
              </a:rPr>
              <a:t>The impact and measure of our History curriculum is to ensure that children at Park Road are equipped with historical knowledge that will enable them to be ready for the curriculum at Key Stage 3 and for life as an adult in the wider world.</a:t>
            </a:r>
          </a:p>
          <a:p>
            <a:r>
              <a:rPr lang="en-GB" sz="1100" dirty="0">
                <a:solidFill>
                  <a:schemeClr val="tx1"/>
                </a:solidFill>
                <a:latin typeface="Twinkl Light" pitchFamily="2" charset="77"/>
              </a:rPr>
              <a:t>As historians, children will learn lessons from history to influence the decisions they make in their lives in the future.</a:t>
            </a:r>
          </a:p>
          <a:p>
            <a:pPr algn="ctr"/>
            <a:endParaRPr lang="en-US" sz="1100" dirty="0">
              <a:solidFill>
                <a:schemeClr val="tx1"/>
              </a:solidFill>
            </a:endParaRPr>
          </a:p>
        </p:txBody>
      </p:sp>
      <p:pic>
        <p:nvPicPr>
          <p:cNvPr id="4" name="Picture 3">
            <a:extLst>
              <a:ext uri="{FF2B5EF4-FFF2-40B4-BE49-F238E27FC236}">
                <a16:creationId xmlns:a16="http://schemas.microsoft.com/office/drawing/2014/main" id="{43FBDB1B-6C3F-5B4C-A322-73FB9939DA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47122" y="5747819"/>
            <a:ext cx="1049755" cy="978985"/>
          </a:xfrm>
          <a:prstGeom prst="rect">
            <a:avLst/>
          </a:prstGeom>
        </p:spPr>
      </p:pic>
    </p:spTree>
    <p:extLst>
      <p:ext uri="{BB962C8B-B14F-4D97-AF65-F5344CB8AC3E}">
        <p14:creationId xmlns:p14="http://schemas.microsoft.com/office/powerpoint/2010/main" val="21767973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466</TotalTime>
  <Words>840</Words>
  <Application>Microsoft Office PowerPoint</Application>
  <PresentationFormat>On-screen Show (4:3)</PresentationFormat>
  <Paragraphs>27</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Twinkl</vt:lpstr>
      <vt:lpstr>Twinkl Light</vt:lpstr>
      <vt:lpstr>Office Theme</vt:lpstr>
      <vt:lpstr>History –  Statement of Intent, Implementation and Impact  </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moderation</dc:title>
  <dc:creator>Laura Taylor</dc:creator>
  <cp:lastModifiedBy>Jo Cox</cp:lastModifiedBy>
  <cp:revision>28</cp:revision>
  <cp:lastPrinted>2017-03-06T15:04:08Z</cp:lastPrinted>
  <dcterms:created xsi:type="dcterms:W3CDTF">2017-03-03T14:05:56Z</dcterms:created>
  <dcterms:modified xsi:type="dcterms:W3CDTF">2023-07-27T09:51:55Z</dcterms:modified>
</cp:coreProperties>
</file>