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
  </p:notesMasterIdLst>
  <p:sldIdLst>
    <p:sldId id="277" r:id="rId2"/>
    <p:sldId id="279" r:id="rId3"/>
    <p:sldId id="278" r:id="rId4"/>
    <p:sldId id="273" r:id="rId5"/>
    <p:sldId id="274" r:id="rId6"/>
  </p:sldIdLst>
  <p:sldSz cx="12192000" cy="6858000"/>
  <p:notesSz cx="6797675" cy="9926638"/>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ura Taylor" initial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523" autoAdjust="0"/>
    <p:restoredTop sz="94621"/>
  </p:normalViewPr>
  <p:slideViewPr>
    <p:cSldViewPr snapToGrid="0" snapToObjects="1">
      <p:cViewPr varScale="1">
        <p:scale>
          <a:sx n="80" d="100"/>
          <a:sy n="80" d="100"/>
        </p:scale>
        <p:origin x="989"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0E3BF33-5539-110F-89DC-C1B6963763E5}"/>
              </a:ext>
            </a:extLst>
          </p:cNvPr>
          <p:cNvSpPr>
            <a:spLocks noGrp="1"/>
          </p:cNvSpPr>
          <p:nvPr>
            <p:ph type="hdr" sz="quarter"/>
          </p:nvPr>
        </p:nvSpPr>
        <p:spPr>
          <a:xfrm>
            <a:off x="0" y="0"/>
            <a:ext cx="2946400" cy="49847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6866E12A-FCDB-1B38-F836-4E62223D134C}"/>
              </a:ext>
            </a:extLst>
          </p:cNvPr>
          <p:cNvSpPr>
            <a:spLocks noGrp="1"/>
          </p:cNvSpPr>
          <p:nvPr>
            <p:ph type="dt" idx="1"/>
          </p:nvPr>
        </p:nvSpPr>
        <p:spPr>
          <a:xfrm>
            <a:off x="3849688" y="0"/>
            <a:ext cx="2946400" cy="498475"/>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20EF66E-5646-E549-961E-8B56F549B1C9}" type="datetimeFigureOut">
              <a:rPr lang="en-GB"/>
              <a:pPr>
                <a:defRPr/>
              </a:pPr>
              <a:t>19/03/2025</a:t>
            </a:fld>
            <a:endParaRPr lang="en-GB"/>
          </a:p>
        </p:txBody>
      </p:sp>
      <p:sp>
        <p:nvSpPr>
          <p:cNvPr id="4" name="Slide Image Placeholder 3">
            <a:extLst>
              <a:ext uri="{FF2B5EF4-FFF2-40B4-BE49-F238E27FC236}">
                <a16:creationId xmlns:a16="http://schemas.microsoft.com/office/drawing/2014/main" id="{E85EE767-61F7-E50A-EEE8-E51DC75DF7CA}"/>
              </a:ext>
            </a:extLst>
          </p:cNvPr>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07A489E-C200-B9DF-36E3-D5AD98E1E621}"/>
              </a:ext>
            </a:extLst>
          </p:cNvPr>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E7AD5EA-D472-4C7C-7979-9E80562071C1}"/>
              </a:ext>
            </a:extLst>
          </p:cNvPr>
          <p:cNvSpPr>
            <a:spLocks noGrp="1"/>
          </p:cNvSpPr>
          <p:nvPr>
            <p:ph type="ftr" sz="quarter" idx="4"/>
          </p:nvPr>
        </p:nvSpPr>
        <p:spPr>
          <a:xfrm>
            <a:off x="0" y="9428163"/>
            <a:ext cx="2946400" cy="49847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E2663D92-90F2-BC73-46AD-210888CE0BAC}"/>
              </a:ext>
            </a:extLst>
          </p:cNvPr>
          <p:cNvSpPr>
            <a:spLocks noGrp="1"/>
          </p:cNvSpPr>
          <p:nvPr>
            <p:ph type="sldNum" sz="quarter" idx="5"/>
          </p:nvPr>
        </p:nvSpPr>
        <p:spPr>
          <a:xfrm>
            <a:off x="3849688" y="9428163"/>
            <a:ext cx="2946400" cy="49847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D184AE71-882B-424F-A590-B57FCBA7A77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340C8A0-55C4-0A95-032A-2ECA729FB05D}"/>
              </a:ext>
            </a:extLst>
          </p:cNvPr>
          <p:cNvSpPr>
            <a:spLocks noGrp="1"/>
          </p:cNvSpPr>
          <p:nvPr>
            <p:ph type="dt" sz="half" idx="10"/>
          </p:nvPr>
        </p:nvSpPr>
        <p:spPr/>
        <p:txBody>
          <a:bodyPr/>
          <a:lstStyle>
            <a:lvl1pPr>
              <a:defRPr/>
            </a:lvl1pPr>
          </a:lstStyle>
          <a:p>
            <a:pPr>
              <a:defRPr/>
            </a:pPr>
            <a:fld id="{5CA7AD9B-9281-8447-863E-79EDFF081FAD}" type="datetime1">
              <a:rPr lang="en-US"/>
              <a:pPr>
                <a:defRPr/>
              </a:pPr>
              <a:t>3/19/2025</a:t>
            </a:fld>
            <a:endParaRPr lang="en-US"/>
          </a:p>
        </p:txBody>
      </p:sp>
      <p:sp>
        <p:nvSpPr>
          <p:cNvPr id="5" name="Footer Placeholder 4">
            <a:extLst>
              <a:ext uri="{FF2B5EF4-FFF2-40B4-BE49-F238E27FC236}">
                <a16:creationId xmlns:a16="http://schemas.microsoft.com/office/drawing/2014/main" id="{BC37675A-F021-F245-8046-6491D0FC92A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DE00EFA-3D69-B7A7-E490-4BB856DB50C1}"/>
              </a:ext>
            </a:extLst>
          </p:cNvPr>
          <p:cNvSpPr>
            <a:spLocks noGrp="1"/>
          </p:cNvSpPr>
          <p:nvPr>
            <p:ph type="sldNum" sz="quarter" idx="12"/>
          </p:nvPr>
        </p:nvSpPr>
        <p:spPr/>
        <p:txBody>
          <a:bodyPr/>
          <a:lstStyle>
            <a:lvl1pPr>
              <a:defRPr/>
            </a:lvl1pPr>
          </a:lstStyle>
          <a:p>
            <a:pPr>
              <a:defRPr/>
            </a:pPr>
            <a:fld id="{A4B097C6-E053-F34A-9B00-6595BAB2EB07}" type="slidenum">
              <a:rPr lang="en-US" altLang="en-US"/>
              <a:pPr>
                <a:defRPr/>
              </a:pPr>
              <a:t>‹#›</a:t>
            </a:fld>
            <a:endParaRPr lang="en-US" altLang="en-US"/>
          </a:p>
        </p:txBody>
      </p:sp>
    </p:spTree>
    <p:extLst>
      <p:ext uri="{BB962C8B-B14F-4D97-AF65-F5344CB8AC3E}">
        <p14:creationId xmlns:p14="http://schemas.microsoft.com/office/powerpoint/2010/main" val="9036803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1D66D5-3BFA-D2E3-24EC-863A8415D463}"/>
              </a:ext>
            </a:extLst>
          </p:cNvPr>
          <p:cNvSpPr>
            <a:spLocks noGrp="1"/>
          </p:cNvSpPr>
          <p:nvPr>
            <p:ph type="dt" sz="half" idx="10"/>
          </p:nvPr>
        </p:nvSpPr>
        <p:spPr/>
        <p:txBody>
          <a:bodyPr/>
          <a:lstStyle>
            <a:lvl1pPr>
              <a:defRPr/>
            </a:lvl1pPr>
          </a:lstStyle>
          <a:p>
            <a:pPr>
              <a:defRPr/>
            </a:pPr>
            <a:fld id="{C61DD011-D76C-224B-BEDA-51FE8ADA0224}" type="datetime1">
              <a:rPr lang="en-US"/>
              <a:pPr>
                <a:defRPr/>
              </a:pPr>
              <a:t>3/19/2025</a:t>
            </a:fld>
            <a:endParaRPr lang="en-US"/>
          </a:p>
        </p:txBody>
      </p:sp>
      <p:sp>
        <p:nvSpPr>
          <p:cNvPr id="5" name="Footer Placeholder 4">
            <a:extLst>
              <a:ext uri="{FF2B5EF4-FFF2-40B4-BE49-F238E27FC236}">
                <a16:creationId xmlns:a16="http://schemas.microsoft.com/office/drawing/2014/main" id="{ACF1349D-8900-7182-B473-F0351A07850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EA561B0-A23C-CA4D-F5AF-8EC8A4A54ABC}"/>
              </a:ext>
            </a:extLst>
          </p:cNvPr>
          <p:cNvSpPr>
            <a:spLocks noGrp="1"/>
          </p:cNvSpPr>
          <p:nvPr>
            <p:ph type="sldNum" sz="quarter" idx="12"/>
          </p:nvPr>
        </p:nvSpPr>
        <p:spPr/>
        <p:txBody>
          <a:bodyPr/>
          <a:lstStyle>
            <a:lvl1pPr>
              <a:defRPr/>
            </a:lvl1pPr>
          </a:lstStyle>
          <a:p>
            <a:pPr>
              <a:defRPr/>
            </a:pPr>
            <a:fld id="{05CBFD75-70AA-C040-BCA8-22D0FEFAB81A}" type="slidenum">
              <a:rPr lang="en-US" altLang="en-US"/>
              <a:pPr>
                <a:defRPr/>
              </a:pPr>
              <a:t>‹#›</a:t>
            </a:fld>
            <a:endParaRPr lang="en-US" altLang="en-US"/>
          </a:p>
        </p:txBody>
      </p:sp>
    </p:spTree>
    <p:extLst>
      <p:ext uri="{BB962C8B-B14F-4D97-AF65-F5344CB8AC3E}">
        <p14:creationId xmlns:p14="http://schemas.microsoft.com/office/powerpoint/2010/main" val="2091097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C149909-BB00-DB88-AD61-DCB8C811ACA7}"/>
              </a:ext>
            </a:extLst>
          </p:cNvPr>
          <p:cNvSpPr>
            <a:spLocks noGrp="1"/>
          </p:cNvSpPr>
          <p:nvPr>
            <p:ph type="dt" sz="half" idx="10"/>
          </p:nvPr>
        </p:nvSpPr>
        <p:spPr/>
        <p:txBody>
          <a:bodyPr/>
          <a:lstStyle>
            <a:lvl1pPr>
              <a:defRPr/>
            </a:lvl1pPr>
          </a:lstStyle>
          <a:p>
            <a:pPr>
              <a:defRPr/>
            </a:pPr>
            <a:fld id="{BCFC7513-593C-9049-B6F9-D5CF05BAB61B}" type="datetime1">
              <a:rPr lang="en-US"/>
              <a:pPr>
                <a:defRPr/>
              </a:pPr>
              <a:t>3/19/2025</a:t>
            </a:fld>
            <a:endParaRPr lang="en-US"/>
          </a:p>
        </p:txBody>
      </p:sp>
      <p:sp>
        <p:nvSpPr>
          <p:cNvPr id="5" name="Footer Placeholder 4">
            <a:extLst>
              <a:ext uri="{FF2B5EF4-FFF2-40B4-BE49-F238E27FC236}">
                <a16:creationId xmlns:a16="http://schemas.microsoft.com/office/drawing/2014/main" id="{35A53CCE-3C8C-EBCF-B95F-B4275DD808C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7D1D57B-06C1-A17C-F531-CEBA369DC789}"/>
              </a:ext>
            </a:extLst>
          </p:cNvPr>
          <p:cNvSpPr>
            <a:spLocks noGrp="1"/>
          </p:cNvSpPr>
          <p:nvPr>
            <p:ph type="sldNum" sz="quarter" idx="12"/>
          </p:nvPr>
        </p:nvSpPr>
        <p:spPr/>
        <p:txBody>
          <a:bodyPr/>
          <a:lstStyle>
            <a:lvl1pPr>
              <a:defRPr/>
            </a:lvl1pPr>
          </a:lstStyle>
          <a:p>
            <a:pPr>
              <a:defRPr/>
            </a:pPr>
            <a:fld id="{6E79C0CD-D632-C345-AA72-76C8BF9E396C}" type="slidenum">
              <a:rPr lang="en-US" altLang="en-US"/>
              <a:pPr>
                <a:defRPr/>
              </a:pPr>
              <a:t>‹#›</a:t>
            </a:fld>
            <a:endParaRPr lang="en-US" altLang="en-US"/>
          </a:p>
        </p:txBody>
      </p:sp>
    </p:spTree>
    <p:extLst>
      <p:ext uri="{BB962C8B-B14F-4D97-AF65-F5344CB8AC3E}">
        <p14:creationId xmlns:p14="http://schemas.microsoft.com/office/powerpoint/2010/main" val="3095176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F63F1E9A-F165-60F5-7062-0D1C791B6E03}"/>
              </a:ext>
            </a:extLst>
          </p:cNvPr>
          <p:cNvSpPr>
            <a:spLocks noGrp="1"/>
          </p:cNvSpPr>
          <p:nvPr>
            <p:ph type="dt" sz="half" idx="10"/>
          </p:nvPr>
        </p:nvSpPr>
        <p:spPr/>
        <p:txBody>
          <a:bodyPr/>
          <a:lstStyle>
            <a:lvl1pPr>
              <a:defRPr/>
            </a:lvl1pPr>
          </a:lstStyle>
          <a:p>
            <a:pPr>
              <a:defRPr/>
            </a:pPr>
            <a:fld id="{5E962992-F34F-E74E-9DF9-BC7482D33BCF}" type="datetime1">
              <a:rPr lang="en-US"/>
              <a:pPr>
                <a:defRPr/>
              </a:pPr>
              <a:t>3/19/2025</a:t>
            </a:fld>
            <a:endParaRPr lang="en-US"/>
          </a:p>
        </p:txBody>
      </p:sp>
      <p:sp>
        <p:nvSpPr>
          <p:cNvPr id="6" name="Footer Placeholder 4">
            <a:extLst>
              <a:ext uri="{FF2B5EF4-FFF2-40B4-BE49-F238E27FC236}">
                <a16:creationId xmlns:a16="http://schemas.microsoft.com/office/drawing/2014/main" id="{C574BFC7-6FC8-54A7-EC80-A18D20928D7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D1B5BF6-4ACB-10E7-BD08-C7000AA5CF89}"/>
              </a:ext>
            </a:extLst>
          </p:cNvPr>
          <p:cNvSpPr>
            <a:spLocks noGrp="1"/>
          </p:cNvSpPr>
          <p:nvPr>
            <p:ph type="sldNum" sz="quarter" idx="12"/>
          </p:nvPr>
        </p:nvSpPr>
        <p:spPr/>
        <p:txBody>
          <a:bodyPr/>
          <a:lstStyle>
            <a:lvl1pPr>
              <a:defRPr/>
            </a:lvl1pPr>
          </a:lstStyle>
          <a:p>
            <a:pPr>
              <a:defRPr/>
            </a:pPr>
            <a:fld id="{42D4A1C5-F978-7641-BD9B-9E70944F6965}" type="slidenum">
              <a:rPr lang="en-US" altLang="en-US"/>
              <a:pPr>
                <a:defRPr/>
              </a:pPr>
              <a:t>‹#›</a:t>
            </a:fld>
            <a:endParaRPr lang="en-US" altLang="en-US"/>
          </a:p>
        </p:txBody>
      </p:sp>
    </p:spTree>
    <p:extLst>
      <p:ext uri="{BB962C8B-B14F-4D97-AF65-F5344CB8AC3E}">
        <p14:creationId xmlns:p14="http://schemas.microsoft.com/office/powerpoint/2010/main" val="2385050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1FD7D55A-EDC4-FE49-EDB2-2C998355F104}"/>
              </a:ext>
            </a:extLst>
          </p:cNvPr>
          <p:cNvSpPr>
            <a:spLocks noGrp="1"/>
          </p:cNvSpPr>
          <p:nvPr>
            <p:ph type="dt" sz="half" idx="10"/>
          </p:nvPr>
        </p:nvSpPr>
        <p:spPr/>
        <p:txBody>
          <a:bodyPr/>
          <a:lstStyle>
            <a:lvl1pPr>
              <a:defRPr/>
            </a:lvl1pPr>
          </a:lstStyle>
          <a:p>
            <a:pPr>
              <a:defRPr/>
            </a:pPr>
            <a:fld id="{BC400C21-6CBE-A14D-9F08-9FBC6C27A873}" type="datetime1">
              <a:rPr lang="en-US"/>
              <a:pPr>
                <a:defRPr/>
              </a:pPr>
              <a:t>3/19/2025</a:t>
            </a:fld>
            <a:endParaRPr lang="en-US"/>
          </a:p>
        </p:txBody>
      </p:sp>
      <p:sp>
        <p:nvSpPr>
          <p:cNvPr id="8" name="Footer Placeholder 4">
            <a:extLst>
              <a:ext uri="{FF2B5EF4-FFF2-40B4-BE49-F238E27FC236}">
                <a16:creationId xmlns:a16="http://schemas.microsoft.com/office/drawing/2014/main" id="{F7F8645A-4615-041B-5782-6352D113D88F}"/>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41B8BB12-156C-ECEC-C5B7-200EF793C544}"/>
              </a:ext>
            </a:extLst>
          </p:cNvPr>
          <p:cNvSpPr>
            <a:spLocks noGrp="1"/>
          </p:cNvSpPr>
          <p:nvPr>
            <p:ph type="sldNum" sz="quarter" idx="12"/>
          </p:nvPr>
        </p:nvSpPr>
        <p:spPr/>
        <p:txBody>
          <a:bodyPr/>
          <a:lstStyle>
            <a:lvl1pPr>
              <a:defRPr/>
            </a:lvl1pPr>
          </a:lstStyle>
          <a:p>
            <a:pPr>
              <a:defRPr/>
            </a:pPr>
            <a:fld id="{F3EC2E51-45E4-E64E-830D-3BB931083301}" type="slidenum">
              <a:rPr lang="en-US" altLang="en-US"/>
              <a:pPr>
                <a:defRPr/>
              </a:pPr>
              <a:t>‹#›</a:t>
            </a:fld>
            <a:endParaRPr lang="en-US" altLang="en-US"/>
          </a:p>
        </p:txBody>
      </p:sp>
    </p:spTree>
    <p:extLst>
      <p:ext uri="{BB962C8B-B14F-4D97-AF65-F5344CB8AC3E}">
        <p14:creationId xmlns:p14="http://schemas.microsoft.com/office/powerpoint/2010/main" val="40607637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6E3C5322-8D74-6C44-FE21-F8E43136EB91}"/>
              </a:ext>
            </a:extLst>
          </p:cNvPr>
          <p:cNvSpPr>
            <a:spLocks noGrp="1"/>
          </p:cNvSpPr>
          <p:nvPr>
            <p:ph type="dt" sz="half" idx="10"/>
          </p:nvPr>
        </p:nvSpPr>
        <p:spPr/>
        <p:txBody>
          <a:bodyPr/>
          <a:lstStyle>
            <a:lvl1pPr>
              <a:defRPr/>
            </a:lvl1pPr>
          </a:lstStyle>
          <a:p>
            <a:pPr>
              <a:defRPr/>
            </a:pPr>
            <a:fld id="{FFD451A3-C44D-374A-AAB3-19437DEF5E77}" type="datetime1">
              <a:rPr lang="en-US"/>
              <a:pPr>
                <a:defRPr/>
              </a:pPr>
              <a:t>3/19/2025</a:t>
            </a:fld>
            <a:endParaRPr lang="en-US"/>
          </a:p>
        </p:txBody>
      </p:sp>
      <p:sp>
        <p:nvSpPr>
          <p:cNvPr id="4" name="Footer Placeholder 4">
            <a:extLst>
              <a:ext uri="{FF2B5EF4-FFF2-40B4-BE49-F238E27FC236}">
                <a16:creationId xmlns:a16="http://schemas.microsoft.com/office/drawing/2014/main" id="{B9F5FFF3-8AF3-96EE-AC8B-EA37E8E25485}"/>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2CA6CB50-8C12-A393-DEAA-4921CA597D99}"/>
              </a:ext>
            </a:extLst>
          </p:cNvPr>
          <p:cNvSpPr>
            <a:spLocks noGrp="1"/>
          </p:cNvSpPr>
          <p:nvPr>
            <p:ph type="sldNum" sz="quarter" idx="12"/>
          </p:nvPr>
        </p:nvSpPr>
        <p:spPr/>
        <p:txBody>
          <a:bodyPr/>
          <a:lstStyle>
            <a:lvl1pPr>
              <a:defRPr/>
            </a:lvl1pPr>
          </a:lstStyle>
          <a:p>
            <a:pPr>
              <a:defRPr/>
            </a:pPr>
            <a:fld id="{B2F3FAD6-4EC4-9449-8D8A-2DCA40B2ECCD}" type="slidenum">
              <a:rPr lang="en-US" altLang="en-US"/>
              <a:pPr>
                <a:defRPr/>
              </a:pPr>
              <a:t>‹#›</a:t>
            </a:fld>
            <a:endParaRPr lang="en-US" altLang="en-US"/>
          </a:p>
        </p:txBody>
      </p:sp>
    </p:spTree>
    <p:extLst>
      <p:ext uri="{BB962C8B-B14F-4D97-AF65-F5344CB8AC3E}">
        <p14:creationId xmlns:p14="http://schemas.microsoft.com/office/powerpoint/2010/main" val="64007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2B92C9A-6C6A-77E8-82A2-0BC21684BDF2}"/>
              </a:ext>
            </a:extLst>
          </p:cNvPr>
          <p:cNvSpPr>
            <a:spLocks noGrp="1"/>
          </p:cNvSpPr>
          <p:nvPr>
            <p:ph type="dt" sz="half" idx="10"/>
          </p:nvPr>
        </p:nvSpPr>
        <p:spPr/>
        <p:txBody>
          <a:bodyPr/>
          <a:lstStyle>
            <a:lvl1pPr>
              <a:defRPr/>
            </a:lvl1pPr>
          </a:lstStyle>
          <a:p>
            <a:pPr>
              <a:defRPr/>
            </a:pPr>
            <a:fld id="{1BEFCAF7-2AB0-1940-B24C-A96101BD8508}" type="datetime1">
              <a:rPr lang="en-US"/>
              <a:pPr>
                <a:defRPr/>
              </a:pPr>
              <a:t>3/19/2025</a:t>
            </a:fld>
            <a:endParaRPr lang="en-US"/>
          </a:p>
        </p:txBody>
      </p:sp>
      <p:sp>
        <p:nvSpPr>
          <p:cNvPr id="3" name="Footer Placeholder 4">
            <a:extLst>
              <a:ext uri="{FF2B5EF4-FFF2-40B4-BE49-F238E27FC236}">
                <a16:creationId xmlns:a16="http://schemas.microsoft.com/office/drawing/2014/main" id="{9A3470AE-0BA5-3840-C516-40FBD0BECA06}"/>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3A96DF63-3062-9FBC-E67E-FFDA6F66E07C}"/>
              </a:ext>
            </a:extLst>
          </p:cNvPr>
          <p:cNvSpPr>
            <a:spLocks noGrp="1"/>
          </p:cNvSpPr>
          <p:nvPr>
            <p:ph type="sldNum" sz="quarter" idx="12"/>
          </p:nvPr>
        </p:nvSpPr>
        <p:spPr/>
        <p:txBody>
          <a:bodyPr/>
          <a:lstStyle>
            <a:lvl1pPr>
              <a:defRPr/>
            </a:lvl1pPr>
          </a:lstStyle>
          <a:p>
            <a:pPr>
              <a:defRPr/>
            </a:pPr>
            <a:fld id="{ECE3E472-EC49-A445-8041-5EBACD4CD0D0}" type="slidenum">
              <a:rPr lang="en-US" altLang="en-US"/>
              <a:pPr>
                <a:defRPr/>
              </a:pPr>
              <a:t>‹#›</a:t>
            </a:fld>
            <a:endParaRPr lang="en-US" altLang="en-US"/>
          </a:p>
        </p:txBody>
      </p:sp>
    </p:spTree>
    <p:extLst>
      <p:ext uri="{BB962C8B-B14F-4D97-AF65-F5344CB8AC3E}">
        <p14:creationId xmlns:p14="http://schemas.microsoft.com/office/powerpoint/2010/main" val="35694953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E40C458C-D90A-1033-6EBC-D41FD04B4260}"/>
              </a:ext>
            </a:extLst>
          </p:cNvPr>
          <p:cNvSpPr>
            <a:spLocks noGrp="1"/>
          </p:cNvSpPr>
          <p:nvPr>
            <p:ph type="dt" sz="half" idx="10"/>
          </p:nvPr>
        </p:nvSpPr>
        <p:spPr/>
        <p:txBody>
          <a:bodyPr/>
          <a:lstStyle>
            <a:lvl1pPr>
              <a:defRPr/>
            </a:lvl1pPr>
          </a:lstStyle>
          <a:p>
            <a:pPr>
              <a:defRPr/>
            </a:pPr>
            <a:fld id="{B85DB16F-266E-F54D-81F5-270F5E7F4C48}" type="datetime1">
              <a:rPr lang="en-US"/>
              <a:pPr>
                <a:defRPr/>
              </a:pPr>
              <a:t>3/19/2025</a:t>
            </a:fld>
            <a:endParaRPr lang="en-US"/>
          </a:p>
        </p:txBody>
      </p:sp>
      <p:sp>
        <p:nvSpPr>
          <p:cNvPr id="6" name="Footer Placeholder 4">
            <a:extLst>
              <a:ext uri="{FF2B5EF4-FFF2-40B4-BE49-F238E27FC236}">
                <a16:creationId xmlns:a16="http://schemas.microsoft.com/office/drawing/2014/main" id="{1293C5BB-2985-D7F4-013A-D7E664716B9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CA600751-735B-A6D6-4474-3E9774BB3331}"/>
              </a:ext>
            </a:extLst>
          </p:cNvPr>
          <p:cNvSpPr>
            <a:spLocks noGrp="1"/>
          </p:cNvSpPr>
          <p:nvPr>
            <p:ph type="sldNum" sz="quarter" idx="12"/>
          </p:nvPr>
        </p:nvSpPr>
        <p:spPr/>
        <p:txBody>
          <a:bodyPr/>
          <a:lstStyle>
            <a:lvl1pPr>
              <a:defRPr/>
            </a:lvl1pPr>
          </a:lstStyle>
          <a:p>
            <a:pPr>
              <a:defRPr/>
            </a:pPr>
            <a:fld id="{CA1BFEDB-D4E1-0944-9F6B-D1665FF8C848}" type="slidenum">
              <a:rPr lang="en-US" altLang="en-US"/>
              <a:pPr>
                <a:defRPr/>
              </a:pPr>
              <a:t>‹#›</a:t>
            </a:fld>
            <a:endParaRPr lang="en-US" altLang="en-US"/>
          </a:p>
        </p:txBody>
      </p:sp>
    </p:spTree>
    <p:extLst>
      <p:ext uri="{BB962C8B-B14F-4D97-AF65-F5344CB8AC3E}">
        <p14:creationId xmlns:p14="http://schemas.microsoft.com/office/powerpoint/2010/main" val="3699046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EE1334AB-6A7F-5309-18FF-06AA0B379A18}"/>
              </a:ext>
            </a:extLst>
          </p:cNvPr>
          <p:cNvSpPr>
            <a:spLocks noGrp="1"/>
          </p:cNvSpPr>
          <p:nvPr>
            <p:ph type="dt" sz="half" idx="10"/>
          </p:nvPr>
        </p:nvSpPr>
        <p:spPr/>
        <p:txBody>
          <a:bodyPr/>
          <a:lstStyle>
            <a:lvl1pPr>
              <a:defRPr/>
            </a:lvl1pPr>
          </a:lstStyle>
          <a:p>
            <a:pPr>
              <a:defRPr/>
            </a:pPr>
            <a:fld id="{EA982227-A899-E34D-BFDA-3CBF038F3C00}" type="datetime1">
              <a:rPr lang="en-US"/>
              <a:pPr>
                <a:defRPr/>
              </a:pPr>
              <a:t>3/19/2025</a:t>
            </a:fld>
            <a:endParaRPr lang="en-US"/>
          </a:p>
        </p:txBody>
      </p:sp>
      <p:sp>
        <p:nvSpPr>
          <p:cNvPr id="6" name="Footer Placeholder 4">
            <a:extLst>
              <a:ext uri="{FF2B5EF4-FFF2-40B4-BE49-F238E27FC236}">
                <a16:creationId xmlns:a16="http://schemas.microsoft.com/office/drawing/2014/main" id="{68771D31-1AAF-339E-5AB9-93C99B38D57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3B87873-4E9B-5DB0-46CB-A0E9A3FD6C98}"/>
              </a:ext>
            </a:extLst>
          </p:cNvPr>
          <p:cNvSpPr>
            <a:spLocks noGrp="1"/>
          </p:cNvSpPr>
          <p:nvPr>
            <p:ph type="sldNum" sz="quarter" idx="12"/>
          </p:nvPr>
        </p:nvSpPr>
        <p:spPr/>
        <p:txBody>
          <a:bodyPr/>
          <a:lstStyle>
            <a:lvl1pPr>
              <a:defRPr/>
            </a:lvl1pPr>
          </a:lstStyle>
          <a:p>
            <a:pPr>
              <a:defRPr/>
            </a:pPr>
            <a:fld id="{B079CD1E-DF02-0E4A-9939-D31432C12006}" type="slidenum">
              <a:rPr lang="en-US" altLang="en-US"/>
              <a:pPr>
                <a:defRPr/>
              </a:pPr>
              <a:t>‹#›</a:t>
            </a:fld>
            <a:endParaRPr lang="en-US" altLang="en-US"/>
          </a:p>
        </p:txBody>
      </p:sp>
    </p:spTree>
    <p:extLst>
      <p:ext uri="{BB962C8B-B14F-4D97-AF65-F5344CB8AC3E}">
        <p14:creationId xmlns:p14="http://schemas.microsoft.com/office/powerpoint/2010/main" val="1802042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78A7BA7-6C3E-B0FE-2C59-6C31DABB6BAE}"/>
              </a:ext>
            </a:extLst>
          </p:cNvPr>
          <p:cNvSpPr>
            <a:spLocks noGrp="1"/>
          </p:cNvSpPr>
          <p:nvPr>
            <p:ph type="dt" sz="half" idx="10"/>
          </p:nvPr>
        </p:nvSpPr>
        <p:spPr/>
        <p:txBody>
          <a:bodyPr/>
          <a:lstStyle>
            <a:lvl1pPr>
              <a:defRPr/>
            </a:lvl1pPr>
          </a:lstStyle>
          <a:p>
            <a:pPr>
              <a:defRPr/>
            </a:pPr>
            <a:fld id="{2E711F2B-8674-E941-9E5A-541648BD2B42}" type="datetime1">
              <a:rPr lang="en-US"/>
              <a:pPr>
                <a:defRPr/>
              </a:pPr>
              <a:t>3/19/2025</a:t>
            </a:fld>
            <a:endParaRPr lang="en-US"/>
          </a:p>
        </p:txBody>
      </p:sp>
      <p:sp>
        <p:nvSpPr>
          <p:cNvPr id="5" name="Footer Placeholder 4">
            <a:extLst>
              <a:ext uri="{FF2B5EF4-FFF2-40B4-BE49-F238E27FC236}">
                <a16:creationId xmlns:a16="http://schemas.microsoft.com/office/drawing/2014/main" id="{DA34D04B-D23E-11B0-0111-021CCC8B54B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F816525-5F02-10A7-E681-0B9B1A9295D3}"/>
              </a:ext>
            </a:extLst>
          </p:cNvPr>
          <p:cNvSpPr>
            <a:spLocks noGrp="1"/>
          </p:cNvSpPr>
          <p:nvPr>
            <p:ph type="sldNum" sz="quarter" idx="12"/>
          </p:nvPr>
        </p:nvSpPr>
        <p:spPr/>
        <p:txBody>
          <a:bodyPr/>
          <a:lstStyle>
            <a:lvl1pPr>
              <a:defRPr/>
            </a:lvl1pPr>
          </a:lstStyle>
          <a:p>
            <a:pPr>
              <a:defRPr/>
            </a:pPr>
            <a:fld id="{920DA60F-5447-CD43-A5F7-919CC20F1953}" type="slidenum">
              <a:rPr lang="en-US" altLang="en-US"/>
              <a:pPr>
                <a:defRPr/>
              </a:pPr>
              <a:t>‹#›</a:t>
            </a:fld>
            <a:endParaRPr lang="en-US" altLang="en-US"/>
          </a:p>
        </p:txBody>
      </p:sp>
    </p:spTree>
    <p:extLst>
      <p:ext uri="{BB962C8B-B14F-4D97-AF65-F5344CB8AC3E}">
        <p14:creationId xmlns:p14="http://schemas.microsoft.com/office/powerpoint/2010/main" val="3012829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C4C039-19B6-52DF-D077-F45F37151923}"/>
              </a:ext>
            </a:extLst>
          </p:cNvPr>
          <p:cNvSpPr>
            <a:spLocks noGrp="1"/>
          </p:cNvSpPr>
          <p:nvPr>
            <p:ph type="dt" sz="half" idx="10"/>
          </p:nvPr>
        </p:nvSpPr>
        <p:spPr/>
        <p:txBody>
          <a:bodyPr/>
          <a:lstStyle>
            <a:lvl1pPr>
              <a:defRPr/>
            </a:lvl1pPr>
          </a:lstStyle>
          <a:p>
            <a:pPr>
              <a:defRPr/>
            </a:pPr>
            <a:fld id="{3F9963E2-BB51-EA43-9F8F-528C50F8B0DE}" type="datetime1">
              <a:rPr lang="en-US"/>
              <a:pPr>
                <a:defRPr/>
              </a:pPr>
              <a:t>3/19/2025</a:t>
            </a:fld>
            <a:endParaRPr lang="en-US"/>
          </a:p>
        </p:txBody>
      </p:sp>
      <p:sp>
        <p:nvSpPr>
          <p:cNvPr id="5" name="Footer Placeholder 4">
            <a:extLst>
              <a:ext uri="{FF2B5EF4-FFF2-40B4-BE49-F238E27FC236}">
                <a16:creationId xmlns:a16="http://schemas.microsoft.com/office/drawing/2014/main" id="{1707A332-4E8C-61A0-7E55-ECD98534D3A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253376E-FE8C-55EA-E889-CD643076921E}"/>
              </a:ext>
            </a:extLst>
          </p:cNvPr>
          <p:cNvSpPr>
            <a:spLocks noGrp="1"/>
          </p:cNvSpPr>
          <p:nvPr>
            <p:ph type="sldNum" sz="quarter" idx="12"/>
          </p:nvPr>
        </p:nvSpPr>
        <p:spPr/>
        <p:txBody>
          <a:bodyPr/>
          <a:lstStyle>
            <a:lvl1pPr>
              <a:defRPr/>
            </a:lvl1pPr>
          </a:lstStyle>
          <a:p>
            <a:pPr>
              <a:defRPr/>
            </a:pPr>
            <a:fld id="{75D97055-241E-8748-AB2F-0AA1FA3F8814}" type="slidenum">
              <a:rPr lang="en-US" altLang="en-US"/>
              <a:pPr>
                <a:defRPr/>
              </a:pPr>
              <a:t>‹#›</a:t>
            </a:fld>
            <a:endParaRPr lang="en-US" altLang="en-US"/>
          </a:p>
        </p:txBody>
      </p:sp>
    </p:spTree>
    <p:extLst>
      <p:ext uri="{BB962C8B-B14F-4D97-AF65-F5344CB8AC3E}">
        <p14:creationId xmlns:p14="http://schemas.microsoft.com/office/powerpoint/2010/main" val="37907884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9EC7C1B2-CD5A-AB2D-4925-1B3120CBDB4E}"/>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5D292F29-2EB0-4C0F-2369-B6891430DBB7}"/>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8D49F79E-96CF-C835-777C-6644591E848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0552D46A-DE7E-FC40-B21D-6BE92B75327D}" type="datetime1">
              <a:rPr lang="en-US"/>
              <a:pPr>
                <a:defRPr/>
              </a:pPr>
              <a:t>3/19/2025</a:t>
            </a:fld>
            <a:endParaRPr lang="en-US"/>
          </a:p>
        </p:txBody>
      </p:sp>
      <p:sp>
        <p:nvSpPr>
          <p:cNvPr id="5" name="Footer Placeholder 4">
            <a:extLst>
              <a:ext uri="{FF2B5EF4-FFF2-40B4-BE49-F238E27FC236}">
                <a16:creationId xmlns:a16="http://schemas.microsoft.com/office/drawing/2014/main" id="{030DBD45-9FF4-E295-D301-3F1AB256D9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E551E12A-05C5-0EBB-E663-42033DD8BDCB}"/>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1986D228-D30B-024B-A955-0DB6BFE58E78}"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Twinkl" pitchFamily="2" charset="77"/>
          <a:ea typeface="+mj-ea"/>
          <a:cs typeface="+mj-cs"/>
        </a:defRPr>
      </a:lvl1pPr>
      <a:lvl2pPr algn="l" rtl="0" eaLnBrk="0" fontAlgn="base" hangingPunct="0">
        <a:lnSpc>
          <a:spcPct val="90000"/>
        </a:lnSpc>
        <a:spcBef>
          <a:spcPct val="0"/>
        </a:spcBef>
        <a:spcAft>
          <a:spcPct val="0"/>
        </a:spcAft>
        <a:defRPr sz="4400">
          <a:solidFill>
            <a:schemeClr val="tx1"/>
          </a:solidFill>
          <a:latin typeface="Twinkl" pitchFamily="2" charset="0"/>
        </a:defRPr>
      </a:lvl2pPr>
      <a:lvl3pPr algn="l" rtl="0" eaLnBrk="0" fontAlgn="base" hangingPunct="0">
        <a:lnSpc>
          <a:spcPct val="90000"/>
        </a:lnSpc>
        <a:spcBef>
          <a:spcPct val="0"/>
        </a:spcBef>
        <a:spcAft>
          <a:spcPct val="0"/>
        </a:spcAft>
        <a:defRPr sz="4400">
          <a:solidFill>
            <a:schemeClr val="tx1"/>
          </a:solidFill>
          <a:latin typeface="Twinkl" pitchFamily="2" charset="0"/>
        </a:defRPr>
      </a:lvl3pPr>
      <a:lvl4pPr algn="l" rtl="0" eaLnBrk="0" fontAlgn="base" hangingPunct="0">
        <a:lnSpc>
          <a:spcPct val="90000"/>
        </a:lnSpc>
        <a:spcBef>
          <a:spcPct val="0"/>
        </a:spcBef>
        <a:spcAft>
          <a:spcPct val="0"/>
        </a:spcAft>
        <a:defRPr sz="4400">
          <a:solidFill>
            <a:schemeClr val="tx1"/>
          </a:solidFill>
          <a:latin typeface="Twinkl" pitchFamily="2" charset="0"/>
        </a:defRPr>
      </a:lvl4pPr>
      <a:lvl5pPr algn="l" rtl="0" eaLnBrk="0" fontAlgn="base" hangingPunct="0">
        <a:lnSpc>
          <a:spcPct val="90000"/>
        </a:lnSpc>
        <a:spcBef>
          <a:spcPct val="0"/>
        </a:spcBef>
        <a:spcAft>
          <a:spcPct val="0"/>
        </a:spcAft>
        <a:defRPr sz="4400">
          <a:solidFill>
            <a:schemeClr val="tx1"/>
          </a:solidFill>
          <a:latin typeface="Twinkl" pitchFamily="2" charset="0"/>
        </a:defRPr>
      </a:lvl5pPr>
      <a:lvl6pPr marL="457200" algn="l" rtl="0" fontAlgn="base">
        <a:lnSpc>
          <a:spcPct val="90000"/>
        </a:lnSpc>
        <a:spcBef>
          <a:spcPct val="0"/>
        </a:spcBef>
        <a:spcAft>
          <a:spcPct val="0"/>
        </a:spcAft>
        <a:defRPr sz="4400">
          <a:solidFill>
            <a:schemeClr val="tx1"/>
          </a:solidFill>
          <a:latin typeface="Twinkl" pitchFamily="2" charset="0"/>
        </a:defRPr>
      </a:lvl6pPr>
      <a:lvl7pPr marL="914400" algn="l" rtl="0" fontAlgn="base">
        <a:lnSpc>
          <a:spcPct val="90000"/>
        </a:lnSpc>
        <a:spcBef>
          <a:spcPct val="0"/>
        </a:spcBef>
        <a:spcAft>
          <a:spcPct val="0"/>
        </a:spcAft>
        <a:defRPr sz="4400">
          <a:solidFill>
            <a:schemeClr val="tx1"/>
          </a:solidFill>
          <a:latin typeface="Twinkl" pitchFamily="2" charset="0"/>
        </a:defRPr>
      </a:lvl7pPr>
      <a:lvl8pPr marL="1371600" algn="l" rtl="0" fontAlgn="base">
        <a:lnSpc>
          <a:spcPct val="90000"/>
        </a:lnSpc>
        <a:spcBef>
          <a:spcPct val="0"/>
        </a:spcBef>
        <a:spcAft>
          <a:spcPct val="0"/>
        </a:spcAft>
        <a:defRPr sz="4400">
          <a:solidFill>
            <a:schemeClr val="tx1"/>
          </a:solidFill>
          <a:latin typeface="Twinkl" pitchFamily="2" charset="0"/>
        </a:defRPr>
      </a:lvl8pPr>
      <a:lvl9pPr marL="1828800" algn="l" rtl="0" fontAlgn="base">
        <a:lnSpc>
          <a:spcPct val="90000"/>
        </a:lnSpc>
        <a:spcBef>
          <a:spcPct val="0"/>
        </a:spcBef>
        <a:spcAft>
          <a:spcPct val="0"/>
        </a:spcAft>
        <a:defRPr sz="4400">
          <a:solidFill>
            <a:schemeClr val="tx1"/>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Twinkl" pitchFamily="2" charset="77"/>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Twinkl" pitchFamily="2" charset="77"/>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Twinkl" pitchFamily="2" charset="77"/>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Twinkl" pitchFamily="2" charset="77"/>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Twinkl"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Number Placeholder 3">
            <a:extLst>
              <a:ext uri="{FF2B5EF4-FFF2-40B4-BE49-F238E27FC236}">
                <a16:creationId xmlns:a16="http://schemas.microsoft.com/office/drawing/2014/main" id="{D6DF3817-0EAF-D14D-06B6-BFA6CEC461D8}"/>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Twinkl" pitchFamily="2" charset="77"/>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77"/>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77"/>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77"/>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9pPr>
          </a:lstStyle>
          <a:p>
            <a:pPr>
              <a:lnSpc>
                <a:spcPct val="100000"/>
              </a:lnSpc>
              <a:spcBef>
                <a:spcPct val="0"/>
              </a:spcBef>
              <a:buFontTx/>
              <a:buNone/>
            </a:pPr>
            <a:fld id="{32197EAA-AE68-614F-BD00-CDA03545C8A6}" type="slidenum">
              <a:rPr lang="en-US" altLang="en-US" sz="1200" smtClean="0">
                <a:solidFill>
                  <a:srgbClr val="898989"/>
                </a:solidFill>
                <a:latin typeface="Calibri" panose="020F0502020204030204" pitchFamily="34" charset="0"/>
              </a:rPr>
              <a:pPr>
                <a:lnSpc>
                  <a:spcPct val="100000"/>
                </a:lnSpc>
                <a:spcBef>
                  <a:spcPct val="0"/>
                </a:spcBef>
                <a:buFontTx/>
                <a:buNone/>
              </a:pPr>
              <a:t>1</a:t>
            </a:fld>
            <a:endParaRPr lang="en-US" altLang="en-US" sz="1200">
              <a:solidFill>
                <a:srgbClr val="898989"/>
              </a:solidFill>
              <a:latin typeface="Calibri" panose="020F0502020204030204" pitchFamily="34" charset="0"/>
            </a:endParaRPr>
          </a:p>
        </p:txBody>
      </p:sp>
      <p:sp>
        <p:nvSpPr>
          <p:cNvPr id="8" name="TextBox 7">
            <a:extLst>
              <a:ext uri="{FF2B5EF4-FFF2-40B4-BE49-F238E27FC236}">
                <a16:creationId xmlns:a16="http://schemas.microsoft.com/office/drawing/2014/main" id="{1AE86F74-5F9A-ABB3-5DAC-D988DED53033}"/>
              </a:ext>
            </a:extLst>
          </p:cNvPr>
          <p:cNvSpPr txBox="1"/>
          <p:nvPr/>
        </p:nvSpPr>
        <p:spPr>
          <a:xfrm>
            <a:off x="168275" y="420123"/>
            <a:ext cx="4564363" cy="584775"/>
          </a:xfrm>
          <a:prstGeom prst="rect">
            <a:avLst/>
          </a:prstGeom>
          <a:noFill/>
          <a:ln w="38100">
            <a:solidFill>
              <a:schemeClr val="accent6">
                <a:lumMod val="50000"/>
              </a:schemeClr>
            </a:solidFill>
          </a:ln>
        </p:spPr>
        <p:txBody>
          <a:bodyPr wrap="square">
            <a:spAutoFit/>
          </a:bodyPr>
          <a:lstStyle/>
          <a:p>
            <a:pPr eaLnBrk="1" fontAlgn="auto" hangingPunct="1">
              <a:spcBef>
                <a:spcPts val="0"/>
              </a:spcBef>
              <a:spcAft>
                <a:spcPts val="0"/>
              </a:spcAft>
              <a:defRPr/>
            </a:pPr>
            <a:r>
              <a:rPr lang="en-US" sz="1600" b="1" dirty="0">
                <a:latin typeface="OpenDyslexic" pitchFamily="2" charset="77"/>
              </a:rPr>
              <a:t>History Key Disciplinary Knowledge and </a:t>
            </a:r>
            <a:r>
              <a:rPr lang="en-US" sz="1600" b="1">
                <a:latin typeface="OpenDyslexic" pitchFamily="2" charset="77"/>
              </a:rPr>
              <a:t>Concepts Progression</a:t>
            </a:r>
            <a:endParaRPr lang="en-US" sz="1600" dirty="0">
              <a:latin typeface="OpenDyslexic" pitchFamily="2" charset="77"/>
            </a:endParaRPr>
          </a:p>
        </p:txBody>
      </p:sp>
      <p:sp>
        <p:nvSpPr>
          <p:cNvPr id="14339" name="TextBox 1">
            <a:extLst>
              <a:ext uri="{FF2B5EF4-FFF2-40B4-BE49-F238E27FC236}">
                <a16:creationId xmlns:a16="http://schemas.microsoft.com/office/drawing/2014/main" id="{2DEE96CB-0E56-8A50-BDD9-205506D6B595}"/>
              </a:ext>
            </a:extLst>
          </p:cNvPr>
          <p:cNvSpPr txBox="1">
            <a:spLocks noChangeArrowheads="1"/>
          </p:cNvSpPr>
          <p:nvPr/>
        </p:nvSpPr>
        <p:spPr bwMode="auto">
          <a:xfrm>
            <a:off x="168275" y="1004898"/>
            <a:ext cx="10873946" cy="7315464"/>
          </a:xfrm>
          <a:prstGeom prst="rect">
            <a:avLst/>
          </a:prstGeom>
          <a:noFill/>
          <a:ln>
            <a:no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Twinkl" pitchFamily="2" charset="77"/>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77"/>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77"/>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77"/>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9pPr>
          </a:lstStyle>
          <a:p>
            <a:pPr>
              <a:lnSpc>
                <a:spcPct val="103000"/>
              </a:lnSpc>
              <a:spcAft>
                <a:spcPts val="130"/>
              </a:spcAft>
              <a:buNone/>
            </a:pPr>
            <a:r>
              <a:rPr lang="en-GB" sz="1200" b="1" kern="100" dirty="0">
                <a:solidFill>
                  <a:srgbClr val="000000"/>
                </a:solidFill>
                <a:effectLst/>
                <a:latin typeface="OpenDyslexic" pitchFamily="2" charset="77"/>
                <a:ea typeface="Calibri" panose="020F0502020204030204" pitchFamily="34" charset="0"/>
              </a:rPr>
              <a:t>Disciplinary knowledge</a:t>
            </a:r>
            <a:r>
              <a:rPr lang="en-GB" sz="1200" kern="100" dirty="0">
                <a:solidFill>
                  <a:srgbClr val="000000"/>
                </a:solidFill>
                <a:effectLst/>
                <a:latin typeface="OpenDyslexic" pitchFamily="2" charset="77"/>
                <a:ea typeface="Calibri" panose="020F0502020204030204" pitchFamily="34" charset="0"/>
              </a:rPr>
              <a:t> is knowledge about how historians investigate the past, and how they construct historical claims, arguments and accounts - </a:t>
            </a:r>
            <a:r>
              <a:rPr lang="en-GB" sz="1200" i="1" kern="100" dirty="0">
                <a:solidFill>
                  <a:srgbClr val="000000"/>
                </a:solidFill>
                <a:effectLst/>
                <a:latin typeface="OpenDyslexic" pitchFamily="2" charset="77"/>
                <a:ea typeface="Calibri" panose="020F0502020204030204" pitchFamily="34" charset="0"/>
              </a:rPr>
              <a:t>i.e. it is the knowledge of how to undertake a historical enquiry</a:t>
            </a:r>
            <a:r>
              <a:rPr lang="en-GB" sz="1200" kern="100" dirty="0">
                <a:solidFill>
                  <a:srgbClr val="000000"/>
                </a:solidFill>
                <a:effectLst/>
                <a:latin typeface="OpenDyslexic" pitchFamily="2" charset="77"/>
                <a:ea typeface="Calibri" panose="020F0502020204030204" pitchFamily="34" charset="0"/>
              </a:rPr>
              <a:t>.  Pupils learn disciplinary knowledge within relevant historical contexts (i.e. the substantive topics such as Ancient Greece) - through application to substantive knowledge. Units of learning are framed around central Big Questions/themes which focus a unit of work on elements of this disciplinary knowledge.  This knowledge of historical enquiry frames what pupils learn about the past, supporting them to consider the status of historical claims. It enables them to place their historical knowledge in a broad context. It helps pupils to understand the different version of the past can be constructed, and that historical narrative is partially dependent upon viewpoint. </a:t>
            </a:r>
          </a:p>
          <a:p>
            <a:pPr>
              <a:lnSpc>
                <a:spcPct val="103000"/>
              </a:lnSpc>
              <a:spcAft>
                <a:spcPts val="130"/>
              </a:spcAft>
              <a:buNone/>
            </a:pPr>
            <a:r>
              <a:rPr lang="en-GB" sz="1200" b="1" kern="100" dirty="0">
                <a:solidFill>
                  <a:srgbClr val="000000"/>
                </a:solidFill>
                <a:effectLst/>
                <a:latin typeface="OpenDyslexic" pitchFamily="2" charset="77"/>
                <a:ea typeface="Calibri" panose="020F0502020204030204" pitchFamily="34" charset="0"/>
              </a:rPr>
              <a:t>Disciplinary knowledge </a:t>
            </a:r>
            <a:r>
              <a:rPr lang="en-GB" sz="1200" kern="100" dirty="0">
                <a:solidFill>
                  <a:srgbClr val="000000"/>
                </a:solidFill>
                <a:effectLst/>
                <a:latin typeface="OpenDyslexic" pitchFamily="2" charset="77"/>
                <a:ea typeface="Calibri" panose="020F0502020204030204" pitchFamily="34" charset="0"/>
              </a:rPr>
              <a:t>looks at developing historical rational and critical thinking within enquiry, and can be categorised into Disciplinary concepts that are systematically developed in our history curriculum: </a:t>
            </a:r>
          </a:p>
          <a:p>
            <a:pPr marL="171450" indent="-171450">
              <a:lnSpc>
                <a:spcPct val="103000"/>
              </a:lnSpc>
              <a:spcAft>
                <a:spcPts val="130"/>
              </a:spcAft>
            </a:pPr>
            <a:r>
              <a:rPr lang="en-GB" sz="1200" b="1" u="sng" kern="100" dirty="0">
                <a:solidFill>
                  <a:srgbClr val="000000"/>
                </a:solidFill>
                <a:effectLst/>
                <a:latin typeface="OpenDyslexic" pitchFamily="2" charset="77"/>
                <a:ea typeface="Calibri" panose="020F0502020204030204" pitchFamily="34" charset="0"/>
              </a:rPr>
              <a:t>Cause and Consequence</a:t>
            </a:r>
            <a:r>
              <a:rPr lang="en-GB" sz="1200" b="1" u="sng" kern="100" dirty="0">
                <a:solidFill>
                  <a:srgbClr val="000000"/>
                </a:solidFill>
                <a:latin typeface="OpenDyslexic" pitchFamily="2" charset="77"/>
                <a:ea typeface="Calibri" panose="020F0502020204030204" pitchFamily="34" charset="0"/>
              </a:rPr>
              <a:t>:</a:t>
            </a:r>
            <a:r>
              <a:rPr lang="en-GB" sz="1200" b="1" kern="100" dirty="0">
                <a:solidFill>
                  <a:srgbClr val="000000"/>
                </a:solidFill>
                <a:latin typeface="OpenDyslexic" pitchFamily="2" charset="77"/>
                <a:ea typeface="Calibri" panose="020F0502020204030204" pitchFamily="34" charset="0"/>
              </a:rPr>
              <a:t> </a:t>
            </a:r>
            <a:r>
              <a:rPr lang="en-GB" sz="1200" kern="1200" dirty="0">
                <a:solidFill>
                  <a:schemeClr val="dk1"/>
                </a:solidFill>
                <a:effectLst/>
                <a:latin typeface="OpenDyslexic" pitchFamily="2" charset="77"/>
                <a:ea typeface="+mn-ea"/>
                <a:cs typeface="+mn-cs"/>
              </a:rPr>
              <a:t>selecting and combining information that might be deemed a cause and shaping it into a coherent causal explanation and understanding the relationship between an event and other future events. </a:t>
            </a:r>
          </a:p>
          <a:p>
            <a:pPr marL="171450" indent="-171450">
              <a:lnSpc>
                <a:spcPct val="103000"/>
              </a:lnSpc>
              <a:spcAft>
                <a:spcPts val="130"/>
              </a:spcAft>
            </a:pPr>
            <a:r>
              <a:rPr lang="en-US" sz="1200" b="1" u="sng" dirty="0">
                <a:latin typeface="OpenDyslexic" pitchFamily="2" charset="77"/>
              </a:rPr>
              <a:t>Similarity and difference</a:t>
            </a:r>
            <a:r>
              <a:rPr lang="en-US" sz="1200" b="1" dirty="0">
                <a:latin typeface="OpenDyslexic" pitchFamily="2" charset="77"/>
              </a:rPr>
              <a:t>: </a:t>
            </a:r>
            <a:r>
              <a:rPr lang="en-GB" sz="1200" u="none" strike="noStrike" kern="100" dirty="0">
                <a:solidFill>
                  <a:srgbClr val="000000"/>
                </a:solidFill>
                <a:effectLst/>
                <a:uFill>
                  <a:solidFill>
                    <a:srgbClr val="000000"/>
                  </a:solidFill>
                </a:uFill>
                <a:latin typeface="OpenDyslexic" pitchFamily="2" charset="77"/>
                <a:ea typeface="Arial" panose="020B0604020202020204" pitchFamily="34" charset="0"/>
                <a:cs typeface="Arial" panose="020B0604020202020204" pitchFamily="34" charset="0"/>
              </a:rPr>
              <a:t>analysing the extent and type of difference between people, groups, experiences or places in the same historical period. </a:t>
            </a:r>
            <a:endParaRPr lang="en-US" sz="1200" b="1" dirty="0">
              <a:latin typeface="OpenDyslexic" pitchFamily="2" charset="77"/>
            </a:endParaRPr>
          </a:p>
          <a:p>
            <a:pPr marL="171450" indent="-171450">
              <a:lnSpc>
                <a:spcPct val="103000"/>
              </a:lnSpc>
              <a:spcAft>
                <a:spcPts val="130"/>
              </a:spcAft>
            </a:pPr>
            <a:r>
              <a:rPr lang="en-US" sz="1200" b="1" u="sng" dirty="0">
                <a:latin typeface="OpenDyslexic" pitchFamily="2" charset="77"/>
              </a:rPr>
              <a:t>Continuity and Change</a:t>
            </a:r>
            <a:r>
              <a:rPr lang="en-US" sz="1200" dirty="0">
                <a:latin typeface="OpenDyslexic" pitchFamily="2" charset="77"/>
              </a:rPr>
              <a:t>: Looking and </a:t>
            </a:r>
            <a:r>
              <a:rPr lang="en-US" sz="1200" dirty="0" err="1">
                <a:latin typeface="OpenDyslexic" pitchFamily="2" charset="77"/>
              </a:rPr>
              <a:t>analysing</a:t>
            </a:r>
            <a:r>
              <a:rPr lang="en-US" sz="1200" dirty="0">
                <a:latin typeface="OpenDyslexic" pitchFamily="2" charset="77"/>
              </a:rPr>
              <a:t> the pace and nature of change between periods of time. </a:t>
            </a:r>
          </a:p>
          <a:p>
            <a:pPr marL="171450" indent="-171450">
              <a:lnSpc>
                <a:spcPct val="103000"/>
              </a:lnSpc>
              <a:spcAft>
                <a:spcPts val="130"/>
              </a:spcAft>
            </a:pPr>
            <a:r>
              <a:rPr lang="en-US" sz="1200" b="1" u="sng" dirty="0">
                <a:latin typeface="OpenDyslexic" pitchFamily="2" charset="77"/>
              </a:rPr>
              <a:t>Historical Significance: </a:t>
            </a:r>
            <a:r>
              <a:rPr lang="en-GB" sz="1200" dirty="0">
                <a:solidFill>
                  <a:srgbClr val="000000"/>
                </a:solidFill>
                <a:effectLst/>
                <a:latin typeface="OpenDyslexic" pitchFamily="2" charset="77"/>
                <a:ea typeface="Calibri" panose="020F0502020204030204" pitchFamily="34" charset="0"/>
              </a:rPr>
              <a:t>understanding how and why historical events, trends and individuals are thought of as being important. </a:t>
            </a:r>
            <a:endParaRPr lang="en-US" sz="1100" b="1" u="sng" dirty="0">
              <a:latin typeface="OpenDyslexic" pitchFamily="2" charset="77"/>
            </a:endParaRPr>
          </a:p>
          <a:p>
            <a:pPr marL="171450" indent="-171450">
              <a:lnSpc>
                <a:spcPct val="103000"/>
              </a:lnSpc>
              <a:spcAft>
                <a:spcPts val="130"/>
              </a:spcAft>
            </a:pPr>
            <a:r>
              <a:rPr lang="en-US" sz="1200" b="1" u="sng" dirty="0">
                <a:latin typeface="OpenDyslexic" pitchFamily="2" charset="77"/>
              </a:rPr>
              <a:t>Chronological understanding: </a:t>
            </a:r>
            <a:r>
              <a:rPr lang="en-GB" sz="1200" b="0" i="0" u="none" strike="noStrike" dirty="0">
                <a:solidFill>
                  <a:srgbClr val="040C28"/>
                </a:solidFill>
                <a:effectLst/>
                <a:latin typeface="OpenDyslexic" pitchFamily="2" charset="77"/>
              </a:rPr>
              <a:t>Sequencing, events, stories, pictures and periods over time to show how different times relate to each other and contribute to a coherent understanding of the past</a:t>
            </a:r>
            <a:r>
              <a:rPr lang="en-GB" sz="1200" b="0" i="0" u="none" strike="noStrike" dirty="0">
                <a:solidFill>
                  <a:srgbClr val="202124"/>
                </a:solidFill>
                <a:effectLst/>
                <a:latin typeface="OpenDyslexic" pitchFamily="2" charset="77"/>
              </a:rPr>
              <a:t>.</a:t>
            </a:r>
            <a:endParaRPr lang="en-US" sz="1200" b="1" u="sng" dirty="0">
              <a:latin typeface="OpenDyslexic" pitchFamily="2" charset="77"/>
            </a:endParaRPr>
          </a:p>
          <a:p>
            <a:pPr marL="171450" indent="-171450">
              <a:lnSpc>
                <a:spcPct val="103000"/>
              </a:lnSpc>
              <a:spcAft>
                <a:spcPts val="130"/>
              </a:spcAft>
            </a:pPr>
            <a:r>
              <a:rPr lang="en-US" sz="1200" b="1" u="sng" dirty="0">
                <a:latin typeface="OpenDyslexic" pitchFamily="2" charset="77"/>
              </a:rPr>
              <a:t>Historical Interpretations : </a:t>
            </a:r>
            <a:r>
              <a:rPr lang="en-GB" sz="1200" dirty="0">
                <a:solidFill>
                  <a:srgbClr val="000000"/>
                </a:solidFill>
                <a:effectLst/>
                <a:latin typeface="OpenDyslexic" pitchFamily="2" charset="77"/>
                <a:ea typeface="Calibri" panose="020F0502020204030204" pitchFamily="34" charset="0"/>
              </a:rPr>
              <a:t>understanding how and why different accounts of the past are made. </a:t>
            </a:r>
          </a:p>
          <a:p>
            <a:pPr marL="171450" indent="-171450">
              <a:lnSpc>
                <a:spcPct val="103000"/>
              </a:lnSpc>
              <a:spcAft>
                <a:spcPts val="130"/>
              </a:spcAft>
            </a:pPr>
            <a:r>
              <a:rPr lang="en-GB" sz="1200" b="1" u="sng" dirty="0">
                <a:solidFill>
                  <a:srgbClr val="000000"/>
                </a:solidFill>
                <a:latin typeface="OpenDyslexic" pitchFamily="2" charset="77"/>
              </a:rPr>
              <a:t>Historical Enquiry : </a:t>
            </a:r>
            <a:r>
              <a:rPr lang="en-GB" sz="1200" dirty="0">
                <a:solidFill>
                  <a:srgbClr val="000000"/>
                </a:solidFill>
                <a:effectLst/>
                <a:latin typeface="OpenDyslexic" pitchFamily="2" charset="77"/>
                <a:ea typeface="Calibri" panose="020F0502020204030204" pitchFamily="34" charset="0"/>
              </a:rPr>
              <a:t>asking questions,  using sources and evidence to construct and challenge the past, and communicating ideas </a:t>
            </a:r>
            <a:endParaRPr lang="en-US" sz="1200" b="1" u="sng" dirty="0">
              <a:latin typeface="OpenDyslexic" pitchFamily="2" charset="77"/>
            </a:endParaRPr>
          </a:p>
          <a:p>
            <a:pPr marL="171450" indent="-171450">
              <a:lnSpc>
                <a:spcPct val="103000"/>
              </a:lnSpc>
              <a:spcAft>
                <a:spcPts val="130"/>
              </a:spcAft>
            </a:pPr>
            <a:endParaRPr lang="en-US" sz="1200" b="1" u="sng" dirty="0">
              <a:latin typeface="OpenDyslexic" pitchFamily="2" charset="77"/>
            </a:endParaRPr>
          </a:p>
          <a:p>
            <a:pPr marL="171450" indent="-171450">
              <a:lnSpc>
                <a:spcPct val="103000"/>
              </a:lnSpc>
              <a:spcAft>
                <a:spcPts val="130"/>
              </a:spcAft>
            </a:pPr>
            <a:endParaRPr lang="en-US" sz="1200" u="sng" dirty="0">
              <a:latin typeface="OpenDyslexic" pitchFamily="2" charset="77"/>
            </a:endParaRPr>
          </a:p>
          <a:p>
            <a:pPr>
              <a:lnSpc>
                <a:spcPct val="103000"/>
              </a:lnSpc>
              <a:spcAft>
                <a:spcPts val="130"/>
              </a:spcAft>
              <a:buNone/>
            </a:pPr>
            <a:endParaRPr lang="en-GB" sz="1100" kern="100" dirty="0">
              <a:solidFill>
                <a:srgbClr val="000000"/>
              </a:solidFill>
              <a:effectLst/>
              <a:latin typeface="OpenDyslexic" pitchFamily="2" charset="77"/>
              <a:ea typeface="Calibri" panose="020F0502020204030204" pitchFamily="34" charset="0"/>
            </a:endParaRPr>
          </a:p>
          <a:p>
            <a:pPr>
              <a:lnSpc>
                <a:spcPct val="103000"/>
              </a:lnSpc>
              <a:spcAft>
                <a:spcPts val="130"/>
              </a:spcAft>
              <a:buNone/>
            </a:pPr>
            <a:endParaRPr lang="en-GB" sz="1100" kern="100" dirty="0">
              <a:solidFill>
                <a:srgbClr val="000000"/>
              </a:solidFill>
              <a:effectLst/>
              <a:latin typeface="OpenDyslexic" pitchFamily="2" charset="77"/>
              <a:ea typeface="Calibri" panose="020F0502020204030204" pitchFamily="34" charset="0"/>
            </a:endParaRPr>
          </a:p>
          <a:p>
            <a:pPr>
              <a:lnSpc>
                <a:spcPct val="100000"/>
              </a:lnSpc>
              <a:spcBef>
                <a:spcPct val="0"/>
              </a:spcBef>
              <a:buFontTx/>
              <a:buNone/>
              <a:defRPr/>
            </a:pPr>
            <a:endParaRPr lang="en-GB" altLang="en-US" sz="1100" dirty="0">
              <a:latin typeface="OpenDyslexic" pitchFamily="2" charset="77"/>
            </a:endParaRPr>
          </a:p>
          <a:p>
            <a:pPr>
              <a:lnSpc>
                <a:spcPct val="100000"/>
              </a:lnSpc>
              <a:spcBef>
                <a:spcPct val="0"/>
              </a:spcBef>
              <a:buFontTx/>
              <a:buNone/>
              <a:defRPr/>
            </a:pPr>
            <a:r>
              <a:rPr lang="en-GB" altLang="en-US" sz="1100" dirty="0">
                <a:latin typeface="OpenDyslexic" pitchFamily="2" charset="77"/>
              </a:rPr>
              <a:t> </a:t>
            </a:r>
          </a:p>
          <a:p>
            <a:pPr>
              <a:lnSpc>
                <a:spcPct val="100000"/>
              </a:lnSpc>
              <a:spcBef>
                <a:spcPct val="0"/>
              </a:spcBef>
              <a:buFontTx/>
              <a:buNone/>
              <a:defRPr/>
            </a:pPr>
            <a:endParaRPr lang="en-GB" altLang="en-US" sz="1200" dirty="0">
              <a:latin typeface="OpenDyslexic" pitchFamily="2" charset="77"/>
            </a:endParaRPr>
          </a:p>
          <a:p>
            <a:pPr>
              <a:lnSpc>
                <a:spcPct val="100000"/>
              </a:lnSpc>
              <a:spcBef>
                <a:spcPct val="0"/>
              </a:spcBef>
              <a:buFontTx/>
              <a:buNone/>
              <a:defRPr/>
            </a:pPr>
            <a:endParaRPr lang="en-GB" altLang="en-US" sz="1200" dirty="0">
              <a:latin typeface="OpenDyslexic" pitchFamily="2" charset="77"/>
            </a:endParaRPr>
          </a:p>
          <a:p>
            <a:pPr>
              <a:lnSpc>
                <a:spcPct val="100000"/>
              </a:lnSpc>
              <a:spcBef>
                <a:spcPct val="0"/>
              </a:spcBef>
              <a:buFontTx/>
              <a:buNone/>
              <a:defRPr/>
            </a:pPr>
            <a:endParaRPr lang="en-US" altLang="en-US" sz="1800" dirty="0">
              <a:latin typeface="Calibri" panose="020F0502020204030204" pitchFamily="34" charset="0"/>
            </a:endParaRPr>
          </a:p>
        </p:txBody>
      </p:sp>
    </p:spTree>
  </p:cSld>
  <p:clrMapOvr>
    <a:masterClrMapping/>
  </p:clrMapOvr>
  <p:transition spd="slow" advTm="38647"/>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Number Placeholder 3">
            <a:extLst>
              <a:ext uri="{FF2B5EF4-FFF2-40B4-BE49-F238E27FC236}">
                <a16:creationId xmlns:a16="http://schemas.microsoft.com/office/drawing/2014/main" id="{D6DF3817-0EAF-D14D-06B6-BFA6CEC461D8}"/>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Twinkl" pitchFamily="2" charset="77"/>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77"/>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77"/>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77"/>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9pPr>
          </a:lstStyle>
          <a:p>
            <a:pPr>
              <a:lnSpc>
                <a:spcPct val="100000"/>
              </a:lnSpc>
              <a:spcBef>
                <a:spcPct val="0"/>
              </a:spcBef>
              <a:buFontTx/>
              <a:buNone/>
            </a:pPr>
            <a:fld id="{32197EAA-AE68-614F-BD00-CDA03545C8A6}" type="slidenum">
              <a:rPr lang="en-US" altLang="en-US" sz="1200" smtClean="0">
                <a:solidFill>
                  <a:srgbClr val="898989"/>
                </a:solidFill>
                <a:latin typeface="Calibri" panose="020F0502020204030204" pitchFamily="34" charset="0"/>
              </a:rPr>
              <a:pPr>
                <a:lnSpc>
                  <a:spcPct val="100000"/>
                </a:lnSpc>
                <a:spcBef>
                  <a:spcPct val="0"/>
                </a:spcBef>
                <a:buFontTx/>
                <a:buNone/>
              </a:pPr>
              <a:t>2</a:t>
            </a:fld>
            <a:endParaRPr lang="en-US" altLang="en-US" sz="1200">
              <a:solidFill>
                <a:srgbClr val="898989"/>
              </a:solidFill>
              <a:latin typeface="Calibri" panose="020F0502020204030204" pitchFamily="34" charset="0"/>
            </a:endParaRPr>
          </a:p>
        </p:txBody>
      </p:sp>
      <p:sp>
        <p:nvSpPr>
          <p:cNvPr id="14339" name="TextBox 1">
            <a:extLst>
              <a:ext uri="{FF2B5EF4-FFF2-40B4-BE49-F238E27FC236}">
                <a16:creationId xmlns:a16="http://schemas.microsoft.com/office/drawing/2014/main" id="{2DEE96CB-0E56-8A50-BDD9-205506D6B595}"/>
              </a:ext>
            </a:extLst>
          </p:cNvPr>
          <p:cNvSpPr txBox="1">
            <a:spLocks noChangeArrowheads="1"/>
          </p:cNvSpPr>
          <p:nvPr/>
        </p:nvSpPr>
        <p:spPr bwMode="auto">
          <a:xfrm>
            <a:off x="168275" y="720693"/>
            <a:ext cx="10873946" cy="1749069"/>
          </a:xfrm>
          <a:prstGeom prst="rect">
            <a:avLst/>
          </a:prstGeom>
          <a:noFill/>
          <a:ln>
            <a:no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Twinkl" pitchFamily="2" charset="77"/>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77"/>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77"/>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77"/>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9pPr>
          </a:lstStyle>
          <a:p>
            <a:pPr>
              <a:lnSpc>
                <a:spcPct val="103000"/>
              </a:lnSpc>
              <a:spcAft>
                <a:spcPts val="130"/>
              </a:spcAft>
              <a:buNone/>
            </a:pPr>
            <a:r>
              <a:rPr lang="en-GB" sz="1100" b="1" kern="100" dirty="0">
                <a:solidFill>
                  <a:srgbClr val="000000"/>
                </a:solidFill>
                <a:effectLst/>
                <a:latin typeface="OpenDyslexic" pitchFamily="2" charset="77"/>
                <a:ea typeface="Calibri" panose="020F0502020204030204" pitchFamily="34" charset="0"/>
              </a:rPr>
              <a:t> </a:t>
            </a:r>
            <a:endParaRPr lang="en-GB" sz="1100" kern="100" dirty="0">
              <a:solidFill>
                <a:srgbClr val="000000"/>
              </a:solidFill>
              <a:effectLst/>
              <a:latin typeface="OpenDyslexic" pitchFamily="2" charset="77"/>
              <a:ea typeface="Calibri" panose="020F0502020204030204" pitchFamily="34" charset="0"/>
            </a:endParaRPr>
          </a:p>
          <a:p>
            <a:pPr>
              <a:lnSpc>
                <a:spcPct val="103000"/>
              </a:lnSpc>
              <a:spcAft>
                <a:spcPts val="130"/>
              </a:spcAft>
              <a:buNone/>
            </a:pPr>
            <a:endParaRPr lang="en-GB" sz="1100" kern="100" dirty="0">
              <a:solidFill>
                <a:srgbClr val="000000"/>
              </a:solidFill>
              <a:effectLst/>
              <a:latin typeface="OpenDyslexic" pitchFamily="2" charset="77"/>
              <a:ea typeface="Calibri" panose="020F0502020204030204" pitchFamily="34" charset="0"/>
            </a:endParaRPr>
          </a:p>
          <a:p>
            <a:pPr>
              <a:lnSpc>
                <a:spcPct val="100000"/>
              </a:lnSpc>
              <a:spcBef>
                <a:spcPct val="0"/>
              </a:spcBef>
              <a:buFontTx/>
              <a:buNone/>
              <a:defRPr/>
            </a:pPr>
            <a:endParaRPr lang="en-GB" altLang="en-US" sz="1100" dirty="0">
              <a:latin typeface="OpenDyslexic" pitchFamily="2" charset="77"/>
            </a:endParaRPr>
          </a:p>
          <a:p>
            <a:pPr>
              <a:lnSpc>
                <a:spcPct val="100000"/>
              </a:lnSpc>
              <a:spcBef>
                <a:spcPct val="0"/>
              </a:spcBef>
              <a:buFontTx/>
              <a:buNone/>
              <a:defRPr/>
            </a:pPr>
            <a:r>
              <a:rPr lang="en-GB" altLang="en-US" sz="1100" dirty="0">
                <a:latin typeface="OpenDyslexic" pitchFamily="2" charset="77"/>
              </a:rPr>
              <a:t>Below are the Historical themes for each year group, highlighting the progression of the key history disciplinary concepts and how they are covered within each theme. </a:t>
            </a:r>
          </a:p>
          <a:p>
            <a:pPr>
              <a:lnSpc>
                <a:spcPct val="100000"/>
              </a:lnSpc>
              <a:spcBef>
                <a:spcPct val="0"/>
              </a:spcBef>
              <a:buFontTx/>
              <a:buNone/>
              <a:defRPr/>
            </a:pPr>
            <a:endParaRPr lang="en-GB" altLang="en-US" sz="1200" dirty="0">
              <a:latin typeface="OpenDyslexic" pitchFamily="2" charset="77"/>
            </a:endParaRPr>
          </a:p>
          <a:p>
            <a:pPr>
              <a:lnSpc>
                <a:spcPct val="100000"/>
              </a:lnSpc>
              <a:spcBef>
                <a:spcPct val="0"/>
              </a:spcBef>
              <a:buFontTx/>
              <a:buNone/>
              <a:defRPr/>
            </a:pPr>
            <a:endParaRPr lang="en-GB" altLang="en-US" sz="1200" dirty="0">
              <a:latin typeface="OpenDyslexic" pitchFamily="2" charset="77"/>
            </a:endParaRPr>
          </a:p>
          <a:p>
            <a:pPr>
              <a:lnSpc>
                <a:spcPct val="100000"/>
              </a:lnSpc>
              <a:spcBef>
                <a:spcPct val="0"/>
              </a:spcBef>
              <a:buFontTx/>
              <a:buNone/>
              <a:defRPr/>
            </a:pPr>
            <a:endParaRPr lang="en-US" altLang="en-US" sz="1800" dirty="0">
              <a:latin typeface="Calibri" panose="020F0502020204030204" pitchFamily="34" charset="0"/>
            </a:endParaRPr>
          </a:p>
        </p:txBody>
      </p:sp>
      <p:graphicFrame>
        <p:nvGraphicFramePr>
          <p:cNvPr id="6" name="Table 6">
            <a:extLst>
              <a:ext uri="{FF2B5EF4-FFF2-40B4-BE49-F238E27FC236}">
                <a16:creationId xmlns:a16="http://schemas.microsoft.com/office/drawing/2014/main" id="{A53A1004-C602-A26A-4FE0-63F7DB2A76FB}"/>
              </a:ext>
            </a:extLst>
          </p:cNvPr>
          <p:cNvGraphicFramePr>
            <a:graphicFrameLocks noGrp="1"/>
          </p:cNvGraphicFramePr>
          <p:nvPr>
            <p:extLst>
              <p:ext uri="{D42A27DB-BD31-4B8C-83A1-F6EECF244321}">
                <p14:modId xmlns:p14="http://schemas.microsoft.com/office/powerpoint/2010/main" val="1030807713"/>
              </p:ext>
            </p:extLst>
          </p:nvPr>
        </p:nvGraphicFramePr>
        <p:xfrm>
          <a:off x="168275" y="1918015"/>
          <a:ext cx="11642724" cy="3333621"/>
        </p:xfrm>
        <a:graphic>
          <a:graphicData uri="http://schemas.openxmlformats.org/drawingml/2006/table">
            <a:tbl>
              <a:tblPr firstRow="1" bandRow="1">
                <a:tableStyleId>{5C22544A-7EE6-4342-B048-85BDC9FD1C3A}</a:tableStyleId>
              </a:tblPr>
              <a:tblGrid>
                <a:gridCol w="1510991">
                  <a:extLst>
                    <a:ext uri="{9D8B030D-6E8A-4147-A177-3AD203B41FA5}">
                      <a16:colId xmlns:a16="http://schemas.microsoft.com/office/drawing/2014/main" val="20000"/>
                    </a:ext>
                  </a:extLst>
                </a:gridCol>
                <a:gridCol w="819022">
                  <a:extLst>
                    <a:ext uri="{9D8B030D-6E8A-4147-A177-3AD203B41FA5}">
                      <a16:colId xmlns:a16="http://schemas.microsoft.com/office/drawing/2014/main" val="20001"/>
                    </a:ext>
                  </a:extLst>
                </a:gridCol>
                <a:gridCol w="970227">
                  <a:extLst>
                    <a:ext uri="{9D8B030D-6E8A-4147-A177-3AD203B41FA5}">
                      <a16:colId xmlns:a16="http://schemas.microsoft.com/office/drawing/2014/main" val="20002"/>
                    </a:ext>
                  </a:extLst>
                </a:gridCol>
                <a:gridCol w="1096231">
                  <a:extLst>
                    <a:ext uri="{9D8B030D-6E8A-4147-A177-3AD203B41FA5}">
                      <a16:colId xmlns:a16="http://schemas.microsoft.com/office/drawing/2014/main" val="20003"/>
                    </a:ext>
                  </a:extLst>
                </a:gridCol>
                <a:gridCol w="869424">
                  <a:extLst>
                    <a:ext uri="{9D8B030D-6E8A-4147-A177-3AD203B41FA5}">
                      <a16:colId xmlns:a16="http://schemas.microsoft.com/office/drawing/2014/main" val="20004"/>
                    </a:ext>
                  </a:extLst>
                </a:gridCol>
                <a:gridCol w="919826">
                  <a:extLst>
                    <a:ext uri="{9D8B030D-6E8A-4147-A177-3AD203B41FA5}">
                      <a16:colId xmlns:a16="http://schemas.microsoft.com/office/drawing/2014/main" val="20005"/>
                    </a:ext>
                  </a:extLst>
                </a:gridCol>
                <a:gridCol w="930795">
                  <a:extLst>
                    <a:ext uri="{9D8B030D-6E8A-4147-A177-3AD203B41FA5}">
                      <a16:colId xmlns:a16="http://schemas.microsoft.com/office/drawing/2014/main" val="20006"/>
                    </a:ext>
                  </a:extLst>
                </a:gridCol>
                <a:gridCol w="870138">
                  <a:extLst>
                    <a:ext uri="{9D8B030D-6E8A-4147-A177-3AD203B41FA5}">
                      <a16:colId xmlns:a16="http://schemas.microsoft.com/office/drawing/2014/main" val="20007"/>
                    </a:ext>
                  </a:extLst>
                </a:gridCol>
                <a:gridCol w="746384">
                  <a:extLst>
                    <a:ext uri="{9D8B030D-6E8A-4147-A177-3AD203B41FA5}">
                      <a16:colId xmlns:a16="http://schemas.microsoft.com/office/drawing/2014/main" val="20008"/>
                    </a:ext>
                  </a:extLst>
                </a:gridCol>
                <a:gridCol w="646582">
                  <a:extLst>
                    <a:ext uri="{9D8B030D-6E8A-4147-A177-3AD203B41FA5}">
                      <a16:colId xmlns:a16="http://schemas.microsoft.com/office/drawing/2014/main" val="20009"/>
                    </a:ext>
                  </a:extLst>
                </a:gridCol>
                <a:gridCol w="892834">
                  <a:extLst>
                    <a:ext uri="{9D8B030D-6E8A-4147-A177-3AD203B41FA5}">
                      <a16:colId xmlns:a16="http://schemas.microsoft.com/office/drawing/2014/main" val="20010"/>
                    </a:ext>
                  </a:extLst>
                </a:gridCol>
                <a:gridCol w="615902">
                  <a:extLst>
                    <a:ext uri="{9D8B030D-6E8A-4147-A177-3AD203B41FA5}">
                      <a16:colId xmlns:a16="http://schemas.microsoft.com/office/drawing/2014/main" val="20011"/>
                    </a:ext>
                  </a:extLst>
                </a:gridCol>
                <a:gridCol w="754368">
                  <a:extLst>
                    <a:ext uri="{9D8B030D-6E8A-4147-A177-3AD203B41FA5}">
                      <a16:colId xmlns:a16="http://schemas.microsoft.com/office/drawing/2014/main" val="20012"/>
                    </a:ext>
                  </a:extLst>
                </a:gridCol>
              </a:tblGrid>
              <a:tr h="289037">
                <a:tc>
                  <a:txBody>
                    <a:bodyPr/>
                    <a:lstStyle/>
                    <a:p>
                      <a:endParaRPr lang="en-US" sz="1800" dirty="0"/>
                    </a:p>
                  </a:txBody>
                  <a:tcPr marT="45729" marB="45729">
                    <a:noFill/>
                  </a:tcPr>
                </a:tc>
                <a:tc gridSpan="12">
                  <a:txBody>
                    <a:bodyPr/>
                    <a:lstStyle/>
                    <a:p>
                      <a:pPr algn="ctr"/>
                      <a:r>
                        <a:rPr lang="en-US" sz="1200" dirty="0">
                          <a:latin typeface="OpenDyslexic" pitchFamily="2" charset="77"/>
                        </a:rPr>
                        <a:t>EYFS</a:t>
                      </a:r>
                    </a:p>
                  </a:txBody>
                  <a:tcPr marT="45729" marB="45729">
                    <a:solidFill>
                      <a:srgbClr val="C000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89037">
                <a:tc>
                  <a:txBody>
                    <a:bodyPr/>
                    <a:lstStyle/>
                    <a:p>
                      <a:endParaRPr lang="en-US" sz="1200" dirty="0"/>
                    </a:p>
                  </a:txBody>
                  <a:tcPr marT="45729" marB="45729">
                    <a:noFill/>
                  </a:tcPr>
                </a:tc>
                <a:tc gridSpan="6">
                  <a:txBody>
                    <a:bodyPr/>
                    <a:lstStyle/>
                    <a:p>
                      <a:pPr algn="ctr"/>
                      <a:r>
                        <a:rPr lang="en-US" sz="1200" dirty="0">
                          <a:latin typeface="OpenDyslexic" pitchFamily="2" charset="77"/>
                        </a:rPr>
                        <a:t>Nursery </a:t>
                      </a:r>
                    </a:p>
                  </a:txBody>
                  <a:tcPr marT="45729" marB="45729">
                    <a:solidFill>
                      <a:schemeClr val="accent6">
                        <a:lumMod val="60000"/>
                        <a:lumOff val="4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6">
                  <a:txBody>
                    <a:bodyPr/>
                    <a:lstStyle/>
                    <a:p>
                      <a:pPr algn="ctr"/>
                      <a:r>
                        <a:rPr lang="en-US" sz="1200" dirty="0">
                          <a:latin typeface="OpenDyslexic" pitchFamily="2" charset="77"/>
                        </a:rPr>
                        <a:t>Reception </a:t>
                      </a:r>
                    </a:p>
                  </a:txBody>
                  <a:tcPr marT="45729" marB="45729">
                    <a:solidFill>
                      <a:schemeClr val="accent6">
                        <a:lumMod val="60000"/>
                        <a:lumOff val="4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1645984">
                <a:tc>
                  <a:txBody>
                    <a:bodyPr/>
                    <a:lstStyle/>
                    <a:p>
                      <a:endParaRPr lang="en-US" sz="1800" dirty="0"/>
                    </a:p>
                    <a:p>
                      <a:endParaRPr lang="en-US" sz="1800" dirty="0"/>
                    </a:p>
                    <a:p>
                      <a:endParaRPr lang="en-US" sz="1800" dirty="0"/>
                    </a:p>
                    <a:p>
                      <a:endParaRPr lang="en-US" sz="1800" dirty="0"/>
                    </a:p>
                    <a:p>
                      <a:endParaRPr lang="en-US" sz="18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OpenDyslexic" pitchFamily="2" charset="77"/>
                        </a:rPr>
                        <a:t>Disciplinary Concepts</a:t>
                      </a:r>
                      <a:endParaRPr lang="en-US" sz="1100" dirty="0"/>
                    </a:p>
                  </a:txBody>
                  <a:tcPr marT="45729" marB="45729">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1" kern="1200" dirty="0">
                          <a:solidFill>
                            <a:schemeClr val="dk1"/>
                          </a:solidFill>
                          <a:effectLst/>
                          <a:latin typeface="OpenDyslexic" pitchFamily="2" charset="77"/>
                          <a:ea typeface="+mn-ea"/>
                          <a:cs typeface="+mn-cs"/>
                        </a:rPr>
                        <a:t>What makes me special?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kern="1200" dirty="0">
                        <a:solidFill>
                          <a:schemeClr val="dk1"/>
                        </a:solidFill>
                        <a:effectLst/>
                        <a:latin typeface="OpenDyslexic"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OpenDyslexic" pitchFamily="2" charset="77"/>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OpenDyslexic" pitchFamily="2" charset="77"/>
                          <a:ea typeface="+mn-ea"/>
                          <a:cs typeface="+mn-cs"/>
                        </a:rPr>
                        <a:t>Families and special people </a:t>
                      </a:r>
                      <a:endParaRPr lang="en-GB" sz="900" dirty="0">
                        <a:latin typeface="OpenDyslexic" pitchFamily="2" charset="77"/>
                      </a:endParaRPr>
                    </a:p>
                    <a:p>
                      <a:endParaRPr lang="en-US" sz="900" dirty="0">
                        <a:latin typeface="OpenDyslexic" pitchFamily="2" charset="77"/>
                      </a:endParaRPr>
                    </a:p>
                  </a:txBody>
                  <a:tcPr marT="45729" marB="45729">
                    <a:lnB w="12700" cmpd="sng">
                      <a:noFill/>
                    </a:lnB>
                    <a:solidFill>
                      <a:schemeClr val="accent6">
                        <a:lumMod val="20000"/>
                        <a:lumOff val="80000"/>
                      </a:schemeClr>
                    </a:solidFill>
                  </a:tcPr>
                </a:tc>
                <a:tc>
                  <a:txBody>
                    <a:bodyPr/>
                    <a:lstStyle/>
                    <a:p>
                      <a:r>
                        <a:rPr lang="en-GB" sz="900" b="1" kern="1200" dirty="0">
                          <a:solidFill>
                            <a:schemeClr val="dk1"/>
                          </a:solidFill>
                          <a:effectLst/>
                          <a:latin typeface="OpenDyslexic" pitchFamily="2" charset="77"/>
                          <a:ea typeface="+mn-ea"/>
                          <a:cs typeface="+mn-cs"/>
                        </a:rPr>
                        <a:t>What do I </a:t>
                      </a:r>
                      <a:endParaRPr lang="en-GB" sz="900" b="1" dirty="0">
                        <a:latin typeface="OpenDyslexic" pitchFamily="2" charset="77"/>
                      </a:endParaRPr>
                    </a:p>
                    <a:p>
                      <a:r>
                        <a:rPr lang="en-GB" sz="900" b="1" kern="1200" dirty="0">
                          <a:solidFill>
                            <a:schemeClr val="dk1"/>
                          </a:solidFill>
                          <a:effectLst/>
                          <a:latin typeface="OpenDyslexic" pitchFamily="2" charset="77"/>
                          <a:ea typeface="+mn-ea"/>
                          <a:cs typeface="+mn-cs"/>
                        </a:rPr>
                        <a:t>celebrate? </a:t>
                      </a:r>
                    </a:p>
                    <a:p>
                      <a:endParaRPr lang="en-GB" sz="900" kern="1200" dirty="0">
                        <a:solidFill>
                          <a:schemeClr val="dk1"/>
                        </a:solidFill>
                        <a:effectLst/>
                        <a:latin typeface="OpenDyslexic" pitchFamily="2" charset="77"/>
                        <a:ea typeface="+mn-ea"/>
                        <a:cs typeface="+mn-cs"/>
                      </a:endParaRPr>
                    </a:p>
                    <a:p>
                      <a:r>
                        <a:rPr lang="en-GB" sz="900" kern="1200" dirty="0">
                          <a:solidFill>
                            <a:schemeClr val="dk1"/>
                          </a:solidFill>
                          <a:effectLst/>
                          <a:latin typeface="OpenDyslexic" pitchFamily="2" charset="77"/>
                          <a:ea typeface="+mn-ea"/>
                          <a:cs typeface="+mn-cs"/>
                        </a:rPr>
                        <a:t>- origins of celebrations. - family celebrations </a:t>
                      </a:r>
                      <a:endParaRPr lang="en-GB" sz="900" dirty="0">
                        <a:latin typeface="OpenDyslexic" pitchFamily="2" charset="77"/>
                      </a:endParaRPr>
                    </a:p>
                    <a:p>
                      <a:endParaRPr lang="en-US" sz="900" dirty="0">
                        <a:latin typeface="OpenDyslexic" pitchFamily="2" charset="77"/>
                      </a:endParaRPr>
                    </a:p>
                  </a:txBody>
                  <a:tcPr marT="45729" marB="45729">
                    <a:lnB w="12700" cmpd="sng">
                      <a:noFill/>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1" kern="1200" dirty="0">
                          <a:solidFill>
                            <a:schemeClr val="dk1"/>
                          </a:solidFill>
                          <a:effectLst/>
                          <a:latin typeface="OpenDyslexic" pitchFamily="2" charset="77"/>
                          <a:ea typeface="+mn-ea"/>
                          <a:cs typeface="+mn-cs"/>
                        </a:rPr>
                        <a:t>Can you tell me a tale?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kern="1200" dirty="0">
                        <a:solidFill>
                          <a:schemeClr val="dk1"/>
                        </a:solidFill>
                        <a:effectLst/>
                        <a:latin typeface="OpenDyslexic"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OpenDyslexic" pitchFamily="2" charset="77"/>
                          <a:ea typeface="+mn-ea"/>
                          <a:cs typeface="+mn-cs"/>
                        </a:rPr>
                        <a:t>Traditional Tales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OpenDyslexic" pitchFamily="2" charset="77"/>
                          <a:ea typeface="+mn-ea"/>
                          <a:cs typeface="+mn-cs"/>
                        </a:rPr>
                        <a:t>- historical houses and living, similarity and difference. </a:t>
                      </a:r>
                      <a:endParaRPr lang="en-GB" sz="900" dirty="0">
                        <a:latin typeface="OpenDyslexic" pitchFamily="2" charset="77"/>
                      </a:endParaRPr>
                    </a:p>
                  </a:txBody>
                  <a:tcPr marT="45729" marB="45729">
                    <a:lnB w="12700" cmpd="sng">
                      <a:noFill/>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OpenDyslexic" pitchFamily="2" charset="77"/>
                          <a:ea typeface="+mn-ea"/>
                          <a:cs typeface="+mn-cs"/>
                        </a:rPr>
                        <a:t>What do you see on the farm?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kern="1200" dirty="0">
                        <a:solidFill>
                          <a:schemeClr val="dk1"/>
                        </a:solidFill>
                        <a:effectLst/>
                        <a:latin typeface="OpenDyslexic"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kern="1200" dirty="0">
                          <a:solidFill>
                            <a:schemeClr val="dk1"/>
                          </a:solidFill>
                          <a:effectLst/>
                          <a:latin typeface="OpenDyslexic" pitchFamily="2" charset="77"/>
                          <a:ea typeface="+mn-ea"/>
                          <a:cs typeface="+mn-cs"/>
                        </a:rPr>
                        <a:t>-  growth and changes </a:t>
                      </a:r>
                      <a:endParaRPr lang="en-GB" sz="800" dirty="0">
                        <a:latin typeface="OpenDyslexic" pitchFamily="2" charset="77"/>
                      </a:endParaRPr>
                    </a:p>
                    <a:p>
                      <a:endParaRPr lang="en-US" sz="800" dirty="0">
                        <a:latin typeface="OpenDyslexic" pitchFamily="2" charset="77"/>
                      </a:endParaRPr>
                    </a:p>
                  </a:txBody>
                  <a:tcPr marT="45729" marB="45729">
                    <a:lnB w="12700" cmpd="sng">
                      <a:noFill/>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OpenDyslexic" pitchFamily="2" charset="77"/>
                          <a:ea typeface="+mn-ea"/>
                          <a:cs typeface="+mn-cs"/>
                        </a:rPr>
                        <a:t>Who are our helping heroes?</a:t>
                      </a: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origins of emergency services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kern="1200" dirty="0">
                          <a:solidFill>
                            <a:schemeClr val="dk1"/>
                          </a:solidFill>
                          <a:effectLst/>
                          <a:latin typeface="OpenDyslexic" pitchFamily="2" charset="77"/>
                          <a:ea typeface="+mn-ea"/>
                          <a:cs typeface="+mn-cs"/>
                        </a:rPr>
                        <a:t>- famous figures who help/helped others </a:t>
                      </a:r>
                      <a:endParaRPr lang="en-GB" sz="800" dirty="0">
                        <a:latin typeface="OpenDyslexic" pitchFamily="2" charset="77"/>
                      </a:endParaRPr>
                    </a:p>
                    <a:p>
                      <a:endParaRPr lang="en-US" sz="800" dirty="0">
                        <a:latin typeface="OpenDyslexic" pitchFamily="2" charset="77"/>
                      </a:endParaRPr>
                    </a:p>
                  </a:txBody>
                  <a:tcPr marT="45729" marB="45729">
                    <a:lnB w="12700" cmpd="sng">
                      <a:noFill/>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OpenDyslexic" pitchFamily="2" charset="77"/>
                          <a:ea typeface="+mn-ea"/>
                          <a:cs typeface="+mn-cs"/>
                        </a:rPr>
                        <a:t>Where shall we travel</a:t>
                      </a:r>
                      <a:r>
                        <a:rPr lang="en-GB" sz="800" b="1" kern="1200" baseline="0" dirty="0">
                          <a:solidFill>
                            <a:schemeClr val="dk1"/>
                          </a:solidFill>
                          <a:effectLst/>
                          <a:latin typeface="OpenDyslexic" pitchFamily="2" charset="77"/>
                          <a:ea typeface="+mn-ea"/>
                          <a:cs typeface="+mn-cs"/>
                        </a:rPr>
                        <a:t> to</a:t>
                      </a:r>
                      <a:r>
                        <a:rPr lang="en-GB" sz="800" b="1" kern="1200" dirty="0">
                          <a:solidFill>
                            <a:schemeClr val="dk1"/>
                          </a:solidFill>
                          <a:effectLst/>
                          <a:latin typeface="OpenDyslexic" pitchFamily="2" charset="77"/>
                          <a:ea typeface="+mn-ea"/>
                          <a:cs typeface="+mn-cs"/>
                        </a:rPr>
                        <a:t>? </a:t>
                      </a:r>
                      <a:r>
                        <a:rPr lang="en-GB" sz="800" kern="1200" dirty="0">
                          <a:solidFill>
                            <a:schemeClr val="dk1"/>
                          </a:solidFill>
                          <a:effectLst/>
                          <a:latin typeface="OpenDyslexic" pitchFamily="2" charset="77"/>
                          <a:ea typeface="+mn-ea"/>
                          <a:cs typeface="+mn-cs"/>
                        </a:rPr>
                        <a:t>(Pirates and Far Away Lands)</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history of transport</a:t>
                      </a: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differences / changes in time </a:t>
                      </a:r>
                      <a:endParaRPr lang="en-GB" sz="800" dirty="0">
                        <a:latin typeface="OpenDyslexic" pitchFamily="2" charset="77"/>
                      </a:endParaRPr>
                    </a:p>
                    <a:p>
                      <a:endParaRPr lang="en-US" sz="800" dirty="0">
                        <a:latin typeface="OpenDyslexic" pitchFamily="2" charset="77"/>
                      </a:endParaRPr>
                    </a:p>
                  </a:txBody>
                  <a:tcPr marT="45729" marB="45729">
                    <a:lnB w="12700" cmpd="sng">
                      <a:noFill/>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OpenDyslexic" pitchFamily="2" charset="77"/>
                          <a:ea typeface="+mn-ea"/>
                          <a:cs typeface="+mn-cs"/>
                        </a:rPr>
                        <a:t>Who am I? What is important</a:t>
                      </a:r>
                      <a:r>
                        <a:rPr lang="en-GB" sz="800" b="1" kern="1200" baseline="0" dirty="0">
                          <a:solidFill>
                            <a:schemeClr val="dk1"/>
                          </a:solidFill>
                          <a:effectLst/>
                          <a:latin typeface="OpenDyslexic" pitchFamily="2" charset="77"/>
                          <a:ea typeface="+mn-ea"/>
                          <a:cs typeface="+mn-cs"/>
                        </a:rPr>
                        <a:t> to me? </a:t>
                      </a:r>
                      <a:endParaRPr lang="en-GB" sz="800" b="1" kern="1200" dirty="0">
                        <a:solidFill>
                          <a:schemeClr val="dk1"/>
                        </a:solidFill>
                        <a:effectLst/>
                        <a:latin typeface="OpenDyslexic"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lives of familiar people</a:t>
                      </a: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emergency services, what do they look like past and present. </a:t>
                      </a:r>
                      <a:endParaRPr lang="en-GB" sz="800" dirty="0">
                        <a:latin typeface="OpenDyslexic" pitchFamily="2" charset="77"/>
                      </a:endParaRPr>
                    </a:p>
                    <a:p>
                      <a:endParaRPr lang="en-US" sz="800" dirty="0">
                        <a:latin typeface="OpenDyslexic" pitchFamily="2" charset="77"/>
                      </a:endParaRPr>
                    </a:p>
                  </a:txBody>
                  <a:tcPr marT="45729" marB="45729">
                    <a:lnB w="12700" cmpd="sng">
                      <a:noFill/>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OpenDyslexic" pitchFamily="2" charset="77"/>
                          <a:ea typeface="+mn-ea"/>
                          <a:cs typeface="+mn-cs"/>
                        </a:rPr>
                        <a:t>Where will my imagination take me?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kern="1200" dirty="0">
                        <a:solidFill>
                          <a:schemeClr val="dk1"/>
                        </a:solidFill>
                        <a:effectLst/>
                        <a:latin typeface="OpenDyslexic"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kern="1200" dirty="0">
                          <a:solidFill>
                            <a:schemeClr val="dk1"/>
                          </a:solidFill>
                          <a:effectLst/>
                          <a:latin typeface="OpenDyslexic" pitchFamily="2" charset="77"/>
                          <a:ea typeface="+mn-ea"/>
                          <a:cs typeface="+mn-cs"/>
                        </a:rPr>
                        <a:t>- historical houses and living.</a:t>
                      </a: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Similarities and differences </a:t>
                      </a:r>
                      <a:endParaRPr lang="en-GB" sz="800" dirty="0">
                        <a:latin typeface="OpenDyslexic" pitchFamily="2" charset="77"/>
                      </a:endParaRPr>
                    </a:p>
                    <a:p>
                      <a:endParaRPr lang="en-US" sz="800" dirty="0">
                        <a:latin typeface="OpenDyslexic" pitchFamily="2" charset="77"/>
                      </a:endParaRPr>
                    </a:p>
                  </a:txBody>
                  <a:tcPr marT="45729" marB="45729">
                    <a:lnB w="12700" cmpd="sng">
                      <a:noFill/>
                    </a:lnB>
                    <a:solidFill>
                      <a:schemeClr val="accent6">
                        <a:lumMod val="20000"/>
                        <a:lumOff val="80000"/>
                      </a:schemeClr>
                    </a:solidFill>
                  </a:tcPr>
                </a:tc>
                <a:tc>
                  <a:txBody>
                    <a:bodyPr/>
                    <a:lstStyle/>
                    <a:p>
                      <a:endParaRPr lang="en-US" sz="800" dirty="0">
                        <a:latin typeface="OpenDyslexic" pitchFamily="2" charset="77"/>
                      </a:endParaRPr>
                    </a:p>
                  </a:txBody>
                  <a:tcPr marT="45729" marB="45729">
                    <a:lnB w="12700" cmpd="sng">
                      <a:noFill/>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OpenDyslexic" pitchFamily="2" charset="77"/>
                          <a:ea typeface="+mn-ea"/>
                          <a:cs typeface="+mn-cs"/>
                        </a:rPr>
                        <a:t>Do you want to be a Knight?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OpenDyslexic" pitchFamily="2" charset="77"/>
                          <a:ea typeface="+mn-ea"/>
                          <a:cs typeface="+mn-cs"/>
                        </a:rPr>
                        <a:t>How do people of the past get around?</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changes in history/ compare and contrast past and present</a:t>
                      </a: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changes in transport </a:t>
                      </a:r>
                      <a:endParaRPr lang="en-GB" sz="800" dirty="0">
                        <a:latin typeface="OpenDyslexic" pitchFamily="2" charset="77"/>
                      </a:endParaRPr>
                    </a:p>
                  </a:txBody>
                  <a:tcPr marT="45729" marB="45729">
                    <a:lnB w="12700" cmpd="sng">
                      <a:noFill/>
                    </a:lnB>
                    <a:solidFill>
                      <a:schemeClr val="accent6">
                        <a:lumMod val="20000"/>
                        <a:lumOff val="80000"/>
                      </a:schemeClr>
                    </a:solidFill>
                  </a:tcPr>
                </a:tc>
                <a:tc>
                  <a:txBody>
                    <a:bodyPr/>
                    <a:lstStyle/>
                    <a:p>
                      <a:endParaRPr lang="en-US" sz="800" dirty="0">
                        <a:latin typeface="OpenDyslexic" pitchFamily="2" charset="77"/>
                      </a:endParaRPr>
                    </a:p>
                  </a:txBody>
                  <a:tcPr marT="45729" marB="45729">
                    <a:lnB w="12700" cmpd="sng">
                      <a:noFill/>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effectLst/>
                          <a:latin typeface="OpenDyslexic" pitchFamily="2" charset="77"/>
                          <a:ea typeface="+mn-ea"/>
                          <a:cs typeface="+mn-cs"/>
                        </a:rPr>
                        <a:t>Do I want to be a pirate?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kern="1200" dirty="0">
                        <a:solidFill>
                          <a:schemeClr val="dk1"/>
                        </a:solidFill>
                        <a:effectLst/>
                        <a:latin typeface="OpenDyslexic" pitchFamily="2"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kern="1200" dirty="0">
                          <a:solidFill>
                            <a:schemeClr val="dk1"/>
                          </a:solidFill>
                          <a:effectLst/>
                          <a:latin typeface="OpenDyslexic" pitchFamily="2" charset="77"/>
                          <a:ea typeface="+mn-ea"/>
                          <a:cs typeface="+mn-cs"/>
                        </a:rPr>
                        <a:t>-changes in history/ compare and contrast past and present</a:t>
                      </a:r>
                      <a:br>
                        <a:rPr lang="en-GB" sz="800" kern="1200" dirty="0">
                          <a:solidFill>
                            <a:schemeClr val="dk1"/>
                          </a:solidFill>
                          <a:effectLst/>
                          <a:latin typeface="OpenDyslexic" pitchFamily="2" charset="77"/>
                          <a:ea typeface="+mn-ea"/>
                          <a:cs typeface="+mn-cs"/>
                        </a:rPr>
                      </a:br>
                      <a:r>
                        <a:rPr lang="en-GB" sz="800" kern="1200" dirty="0">
                          <a:solidFill>
                            <a:schemeClr val="dk1"/>
                          </a:solidFill>
                          <a:effectLst/>
                          <a:latin typeface="OpenDyslexic" pitchFamily="2" charset="77"/>
                          <a:ea typeface="+mn-ea"/>
                          <a:cs typeface="+mn-cs"/>
                        </a:rPr>
                        <a:t>- changes in transport </a:t>
                      </a:r>
                      <a:endParaRPr lang="en-GB" sz="800" dirty="0">
                        <a:latin typeface="OpenDyslexic" pitchFamily="2" charset="77"/>
                      </a:endParaRPr>
                    </a:p>
                    <a:p>
                      <a:endParaRPr lang="en-US" sz="800" dirty="0">
                        <a:latin typeface="OpenDyslexic" pitchFamily="2" charset="77"/>
                      </a:endParaRPr>
                    </a:p>
                  </a:txBody>
                  <a:tcPr marT="45729" marB="45729">
                    <a:lnB w="12700" cmpd="sng">
                      <a:noFill/>
                    </a:lnB>
                    <a:solidFill>
                      <a:schemeClr val="accent6">
                        <a:lumMod val="20000"/>
                        <a:lumOff val="80000"/>
                      </a:schemeClr>
                    </a:solidFill>
                  </a:tcPr>
                </a:tc>
                <a:extLst>
                  <a:ext uri="{0D108BD9-81ED-4DB2-BD59-A6C34878D82A}">
                    <a16:rowId xmlns:a16="http://schemas.microsoft.com/office/drawing/2014/main" val="10002"/>
                  </a:ext>
                </a:extLst>
              </a:tr>
              <a:tr h="636628">
                <a:tc>
                  <a:txBody>
                    <a:bodyPr/>
                    <a:lstStyle/>
                    <a:p>
                      <a:r>
                        <a:rPr lang="en-US" sz="900" dirty="0">
                          <a:latin typeface="OpenDyslexic" pitchFamily="2" charset="77"/>
                        </a:rPr>
                        <a:t> </a:t>
                      </a:r>
                    </a:p>
                  </a:txBody>
                  <a:tcPr marT="45729" marB="45729">
                    <a:lnR w="12700" cmpd="sng">
                      <a:noFill/>
                    </a:lnR>
                    <a:solidFill>
                      <a:schemeClr val="accent6">
                        <a:lumMod val="40000"/>
                        <a:lumOff val="60000"/>
                      </a:schemeClr>
                    </a:solidFill>
                  </a:tcPr>
                </a:tc>
                <a:tc gridSpan="12">
                  <a:txBody>
                    <a:bodyPr/>
                    <a:lstStyle/>
                    <a:p>
                      <a:pPr algn="ctr"/>
                      <a:r>
                        <a:rPr lang="en-US" sz="1000" dirty="0">
                          <a:latin typeface="OpenDyslexic" pitchFamily="2" charset="77"/>
                        </a:rPr>
                        <a:t>Within the EYFS, History and early historical enquiry and disciplinary concepts are explored through conversation and play under the umbrella of Understanding of the World.  They are explored through through a variety of different experiences including quality adult/child interactions, enhancements to continuous provision, role play, books and stories.</a:t>
                      </a:r>
                    </a:p>
                  </a:txBody>
                  <a:tcPr marT="45729" marB="45729">
                    <a:lnL w="12700" cmpd="sng">
                      <a:noFill/>
                    </a:lnL>
                    <a:lnT w="12700" cmpd="sng">
                      <a:noFill/>
                    </a:lnT>
                    <a:lnB w="12700" cmpd="sng">
                      <a:noFill/>
                    </a:lnB>
                    <a:lnTlToBr w="12700" cmpd="sng">
                      <a:noFill/>
                      <a:prstDash val="solid"/>
                    </a:lnTlToBr>
                    <a:lnBlToTr w="12700" cmpd="sng">
                      <a:noFill/>
                      <a:prstDash val="solid"/>
                    </a:lnBlToTr>
                    <a:solidFill>
                      <a:schemeClr val="accent6">
                        <a:lumMod val="40000"/>
                        <a:lumOff val="6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r>
                        <a:rPr lang="en-US" sz="1000" dirty="0">
                          <a:latin typeface="OpenDyslexic" pitchFamily="2" charset="77"/>
                        </a:rPr>
                        <a:t> </a:t>
                      </a: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6">
                        <a:lumMod val="40000"/>
                        <a:lumOff val="6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r>
                        <a:rPr lang="en-US" sz="1000" dirty="0">
                          <a:latin typeface="OpenDyslexic" pitchFamily="2" charset="77"/>
                        </a:rPr>
                        <a:t> </a:t>
                      </a:r>
                    </a:p>
                  </a:txBody>
                  <a:tcPr marT="45729" marB="45729">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6">
                        <a:lumMod val="40000"/>
                        <a:lumOff val="6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092302968"/>
      </p:ext>
    </p:extLst>
  </p:cSld>
  <p:clrMapOvr>
    <a:masterClrMapping/>
  </p:clrMapOvr>
  <p:transition spd="slow" advTm="38647"/>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Number Placeholder 3">
            <a:extLst>
              <a:ext uri="{FF2B5EF4-FFF2-40B4-BE49-F238E27FC236}">
                <a16:creationId xmlns:a16="http://schemas.microsoft.com/office/drawing/2014/main" id="{AA251654-00CB-7A06-5370-4C440116717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Twinkl" pitchFamily="2" charset="77"/>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77"/>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77"/>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77"/>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9pPr>
          </a:lstStyle>
          <a:p>
            <a:pPr>
              <a:lnSpc>
                <a:spcPct val="100000"/>
              </a:lnSpc>
              <a:spcBef>
                <a:spcPct val="0"/>
              </a:spcBef>
              <a:buFontTx/>
              <a:buNone/>
            </a:pPr>
            <a:fld id="{3740DE8C-567C-EB47-ACFB-DCA086271A3E}" type="slidenum">
              <a:rPr lang="en-US" altLang="en-US" sz="1200" smtClean="0">
                <a:solidFill>
                  <a:srgbClr val="898989"/>
                </a:solidFill>
                <a:latin typeface="Calibri" panose="020F0502020204030204" pitchFamily="34" charset="0"/>
              </a:rPr>
              <a:pPr>
                <a:lnSpc>
                  <a:spcPct val="100000"/>
                </a:lnSpc>
                <a:spcBef>
                  <a:spcPct val="0"/>
                </a:spcBef>
                <a:buFontTx/>
                <a:buNone/>
              </a:pPr>
              <a:t>3</a:t>
            </a:fld>
            <a:endParaRPr lang="en-US" altLang="en-US" sz="1200">
              <a:solidFill>
                <a:srgbClr val="898989"/>
              </a:solidFill>
              <a:latin typeface="Calibri" panose="020F0502020204030204" pitchFamily="34" charset="0"/>
            </a:endParaRPr>
          </a:p>
        </p:txBody>
      </p:sp>
      <p:graphicFrame>
        <p:nvGraphicFramePr>
          <p:cNvPr id="5" name="Table 5">
            <a:extLst>
              <a:ext uri="{FF2B5EF4-FFF2-40B4-BE49-F238E27FC236}">
                <a16:creationId xmlns:a16="http://schemas.microsoft.com/office/drawing/2014/main" id="{3FFB1111-B897-3FF9-C815-6C982A40CBDC}"/>
              </a:ext>
            </a:extLst>
          </p:cNvPr>
          <p:cNvGraphicFramePr>
            <a:graphicFrameLocks noGrp="1"/>
          </p:cNvGraphicFramePr>
          <p:nvPr>
            <p:extLst>
              <p:ext uri="{D42A27DB-BD31-4B8C-83A1-F6EECF244321}">
                <p14:modId xmlns:p14="http://schemas.microsoft.com/office/powerpoint/2010/main" val="3156142387"/>
              </p:ext>
            </p:extLst>
          </p:nvPr>
        </p:nvGraphicFramePr>
        <p:xfrm>
          <a:off x="338395" y="235800"/>
          <a:ext cx="11515210" cy="6318232"/>
        </p:xfrm>
        <a:graphic>
          <a:graphicData uri="http://schemas.openxmlformats.org/drawingml/2006/table">
            <a:tbl>
              <a:tblPr firstRow="1" bandRow="1">
                <a:tableStyleId>{93296810-A885-4BE3-A3E7-6D5BEEA58F35}</a:tableStyleId>
              </a:tblPr>
              <a:tblGrid>
                <a:gridCol w="1645030">
                  <a:extLst>
                    <a:ext uri="{9D8B030D-6E8A-4147-A177-3AD203B41FA5}">
                      <a16:colId xmlns:a16="http://schemas.microsoft.com/office/drawing/2014/main" val="20000"/>
                    </a:ext>
                  </a:extLst>
                </a:gridCol>
                <a:gridCol w="1645030">
                  <a:extLst>
                    <a:ext uri="{9D8B030D-6E8A-4147-A177-3AD203B41FA5}">
                      <a16:colId xmlns:a16="http://schemas.microsoft.com/office/drawing/2014/main" val="20001"/>
                    </a:ext>
                  </a:extLst>
                </a:gridCol>
                <a:gridCol w="1645030">
                  <a:extLst>
                    <a:ext uri="{9D8B030D-6E8A-4147-A177-3AD203B41FA5}">
                      <a16:colId xmlns:a16="http://schemas.microsoft.com/office/drawing/2014/main" val="20002"/>
                    </a:ext>
                  </a:extLst>
                </a:gridCol>
                <a:gridCol w="1645030">
                  <a:extLst>
                    <a:ext uri="{9D8B030D-6E8A-4147-A177-3AD203B41FA5}">
                      <a16:colId xmlns:a16="http://schemas.microsoft.com/office/drawing/2014/main" val="20003"/>
                    </a:ext>
                  </a:extLst>
                </a:gridCol>
                <a:gridCol w="1645030">
                  <a:extLst>
                    <a:ext uri="{9D8B030D-6E8A-4147-A177-3AD203B41FA5}">
                      <a16:colId xmlns:a16="http://schemas.microsoft.com/office/drawing/2014/main" val="20004"/>
                    </a:ext>
                  </a:extLst>
                </a:gridCol>
                <a:gridCol w="1645030">
                  <a:extLst>
                    <a:ext uri="{9D8B030D-6E8A-4147-A177-3AD203B41FA5}">
                      <a16:colId xmlns:a16="http://schemas.microsoft.com/office/drawing/2014/main" val="20005"/>
                    </a:ext>
                  </a:extLst>
                </a:gridCol>
                <a:gridCol w="1645030">
                  <a:extLst>
                    <a:ext uri="{9D8B030D-6E8A-4147-A177-3AD203B41FA5}">
                      <a16:colId xmlns:a16="http://schemas.microsoft.com/office/drawing/2014/main" val="20006"/>
                    </a:ext>
                  </a:extLst>
                </a:gridCol>
              </a:tblGrid>
              <a:tr h="296294">
                <a:tc>
                  <a:txBody>
                    <a:bodyPr/>
                    <a:lstStyle/>
                    <a:p>
                      <a:endParaRPr lang="en-US" sz="800" dirty="0">
                        <a:solidFill>
                          <a:schemeClr val="tx1"/>
                        </a:solidFill>
                        <a:latin typeface="OpenDyslexic" pitchFamily="2" charset="77"/>
                      </a:endParaRPr>
                    </a:p>
                    <a:p>
                      <a:r>
                        <a:rPr lang="en-US" sz="1800" dirty="0">
                          <a:solidFill>
                            <a:schemeClr val="tx1"/>
                          </a:solidFill>
                          <a:latin typeface="OpenDyslexic" pitchFamily="2" charset="77"/>
                        </a:rPr>
                        <a:t>KS1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OpenDyslexic" pitchFamily="2" charset="77"/>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latin typeface="OpenDyslexic" pitchFamily="2" charset="77"/>
                        </a:rPr>
                        <a:t>Disciplinary Concepts</a:t>
                      </a:r>
                      <a:endParaRPr lang="en-US" sz="8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p>
                  </a:txBody>
                  <a:tcPr marT="45724" marB="45724">
                    <a:noFill/>
                  </a:tcPr>
                </a:tc>
                <a:tc>
                  <a:txBody>
                    <a:bodyPr/>
                    <a:lstStyle/>
                    <a:p>
                      <a:pPr algn="ctr"/>
                      <a:r>
                        <a:rPr lang="en-GB" sz="1100" dirty="0">
                          <a:solidFill>
                            <a:schemeClr val="bg1"/>
                          </a:solidFill>
                          <a:effectLst/>
                          <a:latin typeface="OpenDyslexic" pitchFamily="2" charset="77"/>
                          <a:ea typeface="MS Mincho" panose="02020609040205080304" pitchFamily="49" charset="-128"/>
                          <a:cs typeface="Times New Roman" panose="02020603050405020304" pitchFamily="18" charset="0"/>
                        </a:rPr>
                        <a:t>Who were and are the famous in Manchester and the UK? </a:t>
                      </a:r>
                    </a:p>
                    <a:p>
                      <a:pPr algn="ctr"/>
                      <a:r>
                        <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rPr>
                        <a:t> </a:t>
                      </a:r>
                    </a:p>
                    <a:p>
                      <a:pPr algn="ctr"/>
                      <a:r>
                        <a:rPr lang="en-GB" sz="900" b="0" kern="1200" dirty="0">
                          <a:solidFill>
                            <a:schemeClr val="lt1"/>
                          </a:solidFill>
                          <a:effectLst/>
                          <a:latin typeface="OpenDyslexic" pitchFamily="2" charset="77"/>
                          <a:ea typeface="+mn-ea"/>
                          <a:cs typeface="+mn-cs"/>
                        </a:rPr>
                        <a:t>(Significant historical events, people and places in their locality–Hi1/1.4)</a:t>
                      </a:r>
                      <a:r>
                        <a:rPr lang="en-GB" sz="1050" b="0" dirty="0">
                          <a:effectLst/>
                          <a:latin typeface="OpenDyslexic" pitchFamily="2" charset="77"/>
                        </a:rPr>
                        <a:t> </a:t>
                      </a:r>
                      <a:endParaRPr lang="en-GB" sz="1050" b="0" dirty="0">
                        <a:solidFill>
                          <a:schemeClr val="bg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FF000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What was my Grandparents childhood like? </a:t>
                      </a:r>
                    </a:p>
                    <a:p>
                      <a:pPr algn="ctr"/>
                      <a:endPar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r>
                        <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rPr>
                        <a:t> (Changes within Living Memory – Hi1/1.1)</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kern="1200" dirty="0">
                          <a:solidFill>
                            <a:schemeClr val="bg1"/>
                          </a:solidFill>
                          <a:effectLst/>
                          <a:latin typeface="OpenDyslexic" pitchFamily="2" charset="77"/>
                          <a:ea typeface="+mn-ea"/>
                          <a:cs typeface="+mn-cs"/>
                        </a:rPr>
                        <a:t> </a:t>
                      </a:r>
                      <a:endPar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endParaRPr lang="en-GB" sz="1200" dirty="0">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FF0000"/>
                    </a:solidFill>
                  </a:tcPr>
                </a:tc>
                <a:tc>
                  <a:txBody>
                    <a:bodyPr/>
                    <a:lstStyle/>
                    <a:p>
                      <a:pPr algn="ctr"/>
                      <a:r>
                        <a:rPr lang="en-GB" sz="1000" b="1" kern="1200" dirty="0">
                          <a:solidFill>
                            <a:schemeClr val="lt1"/>
                          </a:solidFill>
                          <a:effectLst/>
                          <a:latin typeface="OpenDyslexic" pitchFamily="2" charset="77"/>
                          <a:ea typeface="+mn-ea"/>
                          <a:cs typeface="+mn-cs"/>
                        </a:rPr>
                        <a:t>What lessons have we learnt from the Great Fire of London?</a:t>
                      </a:r>
                    </a:p>
                    <a:p>
                      <a:pPr algn="ctr"/>
                      <a:endParaRPr lang="en-GB" sz="800" dirty="0">
                        <a:latin typeface="OpenDyslexic" pitchFamily="2" charset="77"/>
                      </a:endParaRPr>
                    </a:p>
                    <a:p>
                      <a:pPr algn="ctr"/>
                      <a:r>
                        <a:rPr lang="en-GB" sz="800" b="0" kern="1200" dirty="0">
                          <a:solidFill>
                            <a:schemeClr val="lt1"/>
                          </a:solidFill>
                          <a:effectLst/>
                          <a:latin typeface="OpenDyslexic" pitchFamily="2" charset="77"/>
                          <a:ea typeface="+mn-ea"/>
                          <a:cs typeface="+mn-cs"/>
                        </a:rPr>
                        <a:t>(Events beyond living memory that </a:t>
                      </a:r>
                      <a:endParaRPr lang="en-GB" sz="800" b="0" dirty="0">
                        <a:latin typeface="OpenDyslexic" pitchFamily="2" charset="77"/>
                      </a:endParaRPr>
                    </a:p>
                    <a:p>
                      <a:pPr algn="ctr"/>
                      <a:r>
                        <a:rPr lang="en-GB" sz="800" b="0" kern="1200" dirty="0">
                          <a:solidFill>
                            <a:schemeClr val="lt1"/>
                          </a:solidFill>
                          <a:effectLst/>
                          <a:latin typeface="OpenDyslexic" pitchFamily="2" charset="77"/>
                          <a:ea typeface="+mn-ea"/>
                          <a:cs typeface="+mn-cs"/>
                        </a:rPr>
                        <a:t>are significant nationally or globally – Hi1/1.2) </a:t>
                      </a:r>
                      <a:endParaRPr lang="en-GB" sz="800" b="0" dirty="0">
                        <a:latin typeface="OpenDyslexic" pitchFamily="2" charset="77"/>
                      </a:endParaRPr>
                    </a:p>
                  </a:txBody>
                  <a:tcPr marT="45724" marB="45724">
                    <a:solidFill>
                      <a:srgbClr val="FF000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How have Victorian Inventions Influenced our lives today?</a:t>
                      </a:r>
                    </a:p>
                    <a:p>
                      <a:pPr algn="ctr"/>
                      <a:endPar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r>
                        <a:rPr lang="en-GB" sz="900" b="0" dirty="0">
                          <a:solidFill>
                            <a:schemeClr val="bg1"/>
                          </a:solidFill>
                          <a:effectLst/>
                          <a:latin typeface="OpenDyslexic" pitchFamily="2" charset="77"/>
                          <a:ea typeface="MS Mincho" panose="02020609040205080304" pitchFamily="49" charset="-128"/>
                          <a:cs typeface="Times New Roman" panose="02020603050405020304" pitchFamily="18" charset="0"/>
                        </a:rPr>
                        <a:t>(Events Beyond Living Memory - Hi1/1.2)</a:t>
                      </a:r>
                    </a:p>
                  </a:txBody>
                  <a:tcPr marL="114300" marR="114300" marT="0" marB="0">
                    <a:solidFill>
                      <a:srgbClr val="FFC00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Who are the famous people who have made an impact on the world?</a:t>
                      </a:r>
                    </a:p>
                    <a:p>
                      <a:pPr algn="ctr"/>
                      <a:endPar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r>
                        <a:rPr lang="en-GB" sz="900" dirty="0">
                          <a:solidFill>
                            <a:schemeClr val="bg1"/>
                          </a:solidFill>
                          <a:effectLst/>
                          <a:latin typeface="OpenDyslexic" pitchFamily="2" charset="77"/>
                          <a:ea typeface="MS Mincho" panose="02020609040205080304" pitchFamily="49" charset="-128"/>
                          <a:cs typeface="Arial" panose="020B0604020202020204" pitchFamily="34" charset="0"/>
                        </a:rPr>
                        <a:t>(The lives of significant individuals in the past who have contributed to national and international achievements. Some should be used to compare aspects of life in different periods -  Hi1/1.3)</a:t>
                      </a:r>
                      <a:r>
                        <a:rPr lang="en-GB" sz="1200" dirty="0">
                          <a:solidFill>
                            <a:srgbClr val="000000"/>
                          </a:solidFill>
                          <a:effectLst/>
                          <a:latin typeface="Twinkl" pitchFamily="2" charset="77"/>
                          <a:ea typeface="MS Mincho" panose="02020609040205080304" pitchFamily="49" charset="-128"/>
                          <a:cs typeface="Times New Roman" panose="02020603050405020304" pitchFamily="18" charset="0"/>
                        </a:rPr>
                        <a:t> </a:t>
                      </a:r>
                      <a:endParaRPr lang="en-GB" sz="1200" dirty="0">
                        <a:effectLst/>
                        <a:latin typeface="Cambria" panose="02040503050406030204" pitchFamily="18" charset="0"/>
                        <a:ea typeface="MS Mincho" panose="02020609040205080304" pitchFamily="49" charset="-128"/>
                        <a:cs typeface="Times New Roman" panose="02020603050405020304" pitchFamily="18" charset="0"/>
                      </a:endParaRPr>
                    </a:p>
                  </a:txBody>
                  <a:tcPr marL="114300" marR="114300" marT="0" marB="0">
                    <a:solidFill>
                      <a:srgbClr val="FFC000"/>
                    </a:solidFill>
                  </a:tcPr>
                </a:tc>
                <a:tc>
                  <a:txBody>
                    <a:bodyPr/>
                    <a:lstStyle/>
                    <a:p>
                      <a:pPr algn="ctr"/>
                      <a:r>
                        <a:rPr lang="en-GB" sz="1050" b="1" kern="1200" dirty="0">
                          <a:solidFill>
                            <a:schemeClr val="lt1"/>
                          </a:solidFill>
                          <a:effectLst/>
                          <a:latin typeface="OpenDyslexic" pitchFamily="2" charset="77"/>
                          <a:ea typeface="+mn-ea"/>
                          <a:cs typeface="+mn-cs"/>
                        </a:rPr>
                        <a:t>Why were Neil Armstrong and Christopher Columbus brave people?</a:t>
                      </a:r>
                    </a:p>
                    <a:p>
                      <a:pPr algn="ctr"/>
                      <a:br>
                        <a:rPr lang="en-GB" sz="800" b="1" kern="1200" dirty="0">
                          <a:solidFill>
                            <a:schemeClr val="lt1"/>
                          </a:solidFill>
                          <a:effectLst/>
                          <a:latin typeface="OpenDyslexic" pitchFamily="2" charset="77"/>
                          <a:ea typeface="+mn-ea"/>
                          <a:cs typeface="+mn-cs"/>
                        </a:rPr>
                      </a:br>
                      <a:r>
                        <a:rPr lang="en-GB" sz="700" b="0" kern="1200" dirty="0">
                          <a:solidFill>
                            <a:schemeClr val="lt1"/>
                          </a:solidFill>
                          <a:effectLst/>
                          <a:latin typeface="OpenDyslexic" pitchFamily="2" charset="77"/>
                          <a:ea typeface="+mn-ea"/>
                          <a:cs typeface="+mn-cs"/>
                        </a:rPr>
                        <a:t>(The lives of significant individuals in the past who have contributed to national and international achievements. Some should be used to compare aspects of life in different periods – Hi1/1.3) </a:t>
                      </a:r>
                      <a:endParaRPr lang="en-GB" sz="700" b="0" dirty="0">
                        <a:effectLst/>
                        <a:latin typeface="OpenDyslexic" pitchFamily="2" charset="77"/>
                      </a:endParaRPr>
                    </a:p>
                    <a:p>
                      <a:pPr algn="ctr"/>
                      <a:endParaRPr lang="en-GB" sz="700" b="0" dirty="0">
                        <a:effectLst/>
                        <a:latin typeface="OpenDyslexic" pitchFamily="2" charset="77"/>
                      </a:endParaRPr>
                    </a:p>
                  </a:txBody>
                  <a:tcPr marT="45724" marB="45724">
                    <a:solidFill>
                      <a:srgbClr val="FFC000"/>
                    </a:solidFill>
                  </a:tcPr>
                </a:tc>
                <a:extLst>
                  <a:ext uri="{0D108BD9-81ED-4DB2-BD59-A6C34878D82A}">
                    <a16:rowId xmlns:a16="http://schemas.microsoft.com/office/drawing/2014/main" val="10000"/>
                  </a:ext>
                </a:extLst>
              </a:tr>
              <a:tr h="359359">
                <a:tc>
                  <a:txBody>
                    <a:bodyPr/>
                    <a:lstStyle/>
                    <a:p>
                      <a:r>
                        <a:rPr lang="en-GB" sz="1100" b="1" kern="1200" dirty="0">
                          <a:solidFill>
                            <a:schemeClr val="dk1"/>
                          </a:solidFill>
                          <a:effectLst/>
                          <a:latin typeface="OpenDyslexic" pitchFamily="2" charset="77"/>
                          <a:ea typeface="+mn-ea"/>
                          <a:cs typeface="+mn-cs"/>
                        </a:rPr>
                        <a:t>Cause and Consequence</a:t>
                      </a:r>
                    </a:p>
                  </a:txBody>
                  <a:tcPr marT="45724" marB="45724"/>
                </a:tc>
                <a:tc gridSpan="6">
                  <a:txBody>
                    <a:bodyPr/>
                    <a:lstStyle/>
                    <a:p>
                      <a:r>
                        <a:rPr lang="en-GB" sz="1000" kern="1200" dirty="0">
                          <a:solidFill>
                            <a:schemeClr val="dk1"/>
                          </a:solidFill>
                          <a:effectLst/>
                          <a:latin typeface="OpenDyslexic" pitchFamily="2" charset="77"/>
                          <a:ea typeface="+mn-ea"/>
                          <a:cs typeface="+mn-cs"/>
                        </a:rPr>
                        <a:t>Recognise why people did things, why events happened and what happened as a result, identifying basic causes &amp; effects. </a:t>
                      </a:r>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extLst>
                  <a:ext uri="{0D108BD9-81ED-4DB2-BD59-A6C34878D82A}">
                    <a16:rowId xmlns:a16="http://schemas.microsoft.com/office/drawing/2014/main" val="10002"/>
                  </a:ext>
                </a:extLst>
              </a:tr>
              <a:tr h="543698">
                <a:tc>
                  <a:txBody>
                    <a:bodyPr/>
                    <a:lstStyle/>
                    <a:p>
                      <a:r>
                        <a:rPr lang="en-US" sz="1100" b="1" dirty="0">
                          <a:latin typeface="OpenDyslexic" pitchFamily="2" charset="77"/>
                        </a:rPr>
                        <a:t>Chronology</a:t>
                      </a:r>
                    </a:p>
                  </a:txBody>
                  <a:tcPr marT="45724" marB="45724"/>
                </a:tc>
                <a:tc gridSpan="6">
                  <a:txBody>
                    <a:bodyPr/>
                    <a:lstStyle/>
                    <a:p>
                      <a:r>
                        <a:rPr lang="en-GB" sz="1000" kern="1200" dirty="0">
                          <a:solidFill>
                            <a:schemeClr val="dk1"/>
                          </a:solidFill>
                          <a:effectLst/>
                          <a:latin typeface="OpenDyslexic" pitchFamily="2" charset="77"/>
                          <a:ea typeface="+mn-ea"/>
                          <a:cs typeface="+mn-cs"/>
                        </a:rPr>
                        <a:t>Understand the difference between the past and present and describe simple features of themes, events and people from the past and present. </a:t>
                      </a:r>
                    </a:p>
                    <a:p>
                      <a:r>
                        <a:rPr lang="en-GB" sz="1000" kern="1200" dirty="0">
                          <a:solidFill>
                            <a:schemeClr val="dk1"/>
                          </a:solidFill>
                          <a:effectLst/>
                          <a:latin typeface="OpenDyslexic" pitchFamily="2" charset="77"/>
                          <a:ea typeface="+mn-ea"/>
                          <a:cs typeface="+mn-cs"/>
                        </a:rPr>
                        <a:t>Sequence people, events, objects and photos and fit them onto a preprepared timeline with a scale. </a:t>
                      </a:r>
                    </a:p>
                    <a:p>
                      <a:r>
                        <a:rPr lang="en-GB" sz="1000" kern="1200" dirty="0">
                          <a:solidFill>
                            <a:schemeClr val="dk1"/>
                          </a:solidFill>
                          <a:effectLst/>
                          <a:latin typeface="OpenDyslexic" pitchFamily="2" charset="77"/>
                          <a:ea typeface="+mn-ea"/>
                          <a:cs typeface="+mn-cs"/>
                        </a:rPr>
                        <a:t>Use a range of words and phrases relating to the passing of time (e.g. nowadays, yesterday, when I was younger, a long time ago, before I was born, when my parents were young, previously, in the past etc), and recount changes in own life. </a:t>
                      </a:r>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extLst>
                  <a:ext uri="{0D108BD9-81ED-4DB2-BD59-A6C34878D82A}">
                    <a16:rowId xmlns:a16="http://schemas.microsoft.com/office/drawing/2014/main" val="1250840564"/>
                  </a:ext>
                </a:extLst>
              </a:tr>
              <a:tr h="446892">
                <a:tc>
                  <a:txBody>
                    <a:bodyPr/>
                    <a:lstStyle/>
                    <a:p>
                      <a:r>
                        <a:rPr lang="en-US" sz="1100" b="1" dirty="0">
                          <a:latin typeface="OpenDyslexic" pitchFamily="2" charset="77"/>
                        </a:rPr>
                        <a:t>Similarity and difference </a:t>
                      </a:r>
                    </a:p>
                  </a:txBody>
                  <a:tcPr marT="45724" marB="45724"/>
                </a:tc>
                <a:tc gridSpan="6">
                  <a:txBody>
                    <a:bodyPr/>
                    <a:lstStyle/>
                    <a:p>
                      <a:r>
                        <a:rPr lang="en-GB" sz="1000" kern="1200" dirty="0">
                          <a:solidFill>
                            <a:schemeClr val="dk1"/>
                          </a:solidFill>
                          <a:effectLst/>
                          <a:latin typeface="OpenDyslexic" pitchFamily="2" charset="77"/>
                          <a:ea typeface="+mn-ea"/>
                          <a:cs typeface="+mn-cs"/>
                        </a:rPr>
                        <a:t>Make simple observations about different types of people, events, beliefs within a society or time period, identifying simple similarities and differences. </a:t>
                      </a:r>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extLst>
                  <a:ext uri="{0D108BD9-81ED-4DB2-BD59-A6C34878D82A}">
                    <a16:rowId xmlns:a16="http://schemas.microsoft.com/office/drawing/2014/main" val="3261320905"/>
                  </a:ext>
                </a:extLst>
              </a:tr>
              <a:tr h="360394">
                <a:tc>
                  <a:txBody>
                    <a:bodyPr/>
                    <a:lstStyle/>
                    <a:p>
                      <a:r>
                        <a:rPr lang="en-US" sz="1100" b="1" dirty="0">
                          <a:latin typeface="OpenDyslexic" pitchFamily="2" charset="77"/>
                        </a:rPr>
                        <a:t>Continuity and Change </a:t>
                      </a:r>
                    </a:p>
                  </a:txBody>
                  <a:tcPr marT="45724" marB="45724"/>
                </a:tc>
                <a:tc gridSpan="6">
                  <a:txBody>
                    <a:bodyPr/>
                    <a:lstStyle/>
                    <a:p>
                      <a:r>
                        <a:rPr lang="en-GB" sz="1000" kern="1200" dirty="0">
                          <a:solidFill>
                            <a:schemeClr val="dk1"/>
                          </a:solidFill>
                          <a:effectLst/>
                          <a:latin typeface="OpenDyslexic" pitchFamily="2" charset="77"/>
                          <a:ea typeface="+mn-ea"/>
                          <a:cs typeface="+mn-cs"/>
                        </a:rPr>
                        <a:t>Identify similarities and differences between ways of life at different times. </a:t>
                      </a:r>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extLst>
                  <a:ext uri="{0D108BD9-81ED-4DB2-BD59-A6C34878D82A}">
                    <a16:rowId xmlns:a16="http://schemas.microsoft.com/office/drawing/2014/main" val="236023638"/>
                  </a:ext>
                </a:extLst>
              </a:tr>
              <a:tr h="462959">
                <a:tc>
                  <a:txBody>
                    <a:bodyPr/>
                    <a:lstStyle/>
                    <a:p>
                      <a:r>
                        <a:rPr lang="en-US" sz="1100" b="1" dirty="0">
                          <a:latin typeface="OpenDyslexic" pitchFamily="2" charset="77"/>
                        </a:rPr>
                        <a:t>Historical Significance </a:t>
                      </a:r>
                    </a:p>
                  </a:txBody>
                  <a:tcPr marT="45724" marB="45724"/>
                </a:tc>
                <a:tc gridSpan="6">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OpenDyslexic" pitchFamily="2" charset="77"/>
                          <a:ea typeface="+mn-ea"/>
                          <a:cs typeface="+mn-cs"/>
                        </a:rPr>
                        <a:t>Identify and talk about important aspects of a theme, period, society or person.  </a:t>
                      </a:r>
                    </a:p>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extLst>
                  <a:ext uri="{0D108BD9-81ED-4DB2-BD59-A6C34878D82A}">
                    <a16:rowId xmlns:a16="http://schemas.microsoft.com/office/drawing/2014/main" val="3975694655"/>
                  </a:ext>
                </a:extLst>
              </a:tr>
              <a:tr h="470581">
                <a:tc>
                  <a:txBody>
                    <a:bodyPr/>
                    <a:lstStyle/>
                    <a:p>
                      <a:r>
                        <a:rPr lang="en-US" sz="1100" b="1" dirty="0">
                          <a:latin typeface="OpenDyslexic" pitchFamily="2" charset="77"/>
                        </a:rPr>
                        <a:t>Historical Interpretation </a:t>
                      </a:r>
                    </a:p>
                  </a:txBody>
                  <a:tcPr marT="45724" marB="45724"/>
                </a:tc>
                <a:tc gridSpan="6">
                  <a:txBody>
                    <a:bodyPr/>
                    <a:lstStyle/>
                    <a:p>
                      <a:r>
                        <a:rPr lang="en-GB" sz="1000" kern="1200" dirty="0">
                          <a:solidFill>
                            <a:schemeClr val="dk1"/>
                          </a:solidFill>
                          <a:effectLst/>
                          <a:latin typeface="OpenDyslexic" pitchFamily="2" charset="77"/>
                          <a:ea typeface="+mn-ea"/>
                          <a:cs typeface="+mn-cs"/>
                        </a:rPr>
                        <a:t>Identify that there are different ways that the past is represented, including written sources, visual sources and artefacts. </a:t>
                      </a:r>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tc hMerge="1">
                  <a:txBody>
                    <a:bodyPr/>
                    <a:lstStyle/>
                    <a:p>
                      <a:endParaRPr lang="en-US" sz="1000" dirty="0">
                        <a:latin typeface="OpenDyslexic" pitchFamily="2" charset="77"/>
                      </a:endParaRPr>
                    </a:p>
                  </a:txBody>
                  <a:tcPr marT="45724" marB="45724"/>
                </a:tc>
                <a:extLst>
                  <a:ext uri="{0D108BD9-81ED-4DB2-BD59-A6C34878D82A}">
                    <a16:rowId xmlns:a16="http://schemas.microsoft.com/office/drawing/2014/main" val="1881479549"/>
                  </a:ext>
                </a:extLst>
              </a:tr>
              <a:tr h="5436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a:latin typeface="OpenDyslexic" pitchFamily="2" charset="77"/>
                        </a:rPr>
                        <a:t>Historical Enquiry</a:t>
                      </a:r>
                    </a:p>
                  </a:txBody>
                  <a:tcPr marT="45724" marB="45724"/>
                </a:tc>
                <a:tc gridSpan="6">
                  <a:txBody>
                    <a:bodyPr/>
                    <a:lstStyle/>
                    <a:p>
                      <a:r>
                        <a:rPr lang="en-GB" sz="1000" kern="1200" dirty="0">
                          <a:solidFill>
                            <a:schemeClr val="dk1"/>
                          </a:solidFill>
                          <a:effectLst/>
                          <a:latin typeface="OpenDyslexic" pitchFamily="2" charset="77"/>
                          <a:ea typeface="+mn-ea"/>
                          <a:cs typeface="+mn-cs"/>
                        </a:rPr>
                        <a:t>Ask questions and produce answers to a few historical enquiries. </a:t>
                      </a:r>
                    </a:p>
                    <a:p>
                      <a:r>
                        <a:rPr lang="en-GB" sz="1000" kern="1200" dirty="0">
                          <a:solidFill>
                            <a:schemeClr val="dk1"/>
                          </a:solidFill>
                          <a:effectLst/>
                          <a:latin typeface="OpenDyslexic" pitchFamily="2" charset="77"/>
                          <a:ea typeface="+mn-ea"/>
                          <a:cs typeface="+mn-cs"/>
                        </a:rPr>
                        <a:t>Choose and use information from stories, photos, images, artefacts, oral accounts and historical buildings to answer historical enquiries. </a:t>
                      </a:r>
                    </a:p>
                    <a:p>
                      <a:r>
                        <a:rPr lang="en-GB" sz="1000" kern="1200" dirty="0">
                          <a:solidFill>
                            <a:schemeClr val="dk1"/>
                          </a:solidFill>
                          <a:effectLst/>
                          <a:latin typeface="OpenDyslexic" pitchFamily="2" charset="77"/>
                          <a:ea typeface="+mn-ea"/>
                          <a:cs typeface="+mn-cs"/>
                        </a:rPr>
                        <a:t>Communicate ideas about the past in writing, drawing, drama and ICT. </a:t>
                      </a:r>
                      <a:endParaRPr lang="en-US" sz="1000" dirty="0">
                        <a:latin typeface="OpenDyslexic" pitchFamily="2" charset="77"/>
                      </a:endParaRPr>
                    </a:p>
                  </a:txBody>
                  <a:tcPr marT="45724" marB="45724"/>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624051171"/>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Number Placeholder 3">
            <a:extLst>
              <a:ext uri="{FF2B5EF4-FFF2-40B4-BE49-F238E27FC236}">
                <a16:creationId xmlns:a16="http://schemas.microsoft.com/office/drawing/2014/main" id="{28982BFF-5515-15EE-52AC-3468C9087DC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Twinkl" pitchFamily="2" charset="77"/>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77"/>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77"/>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77"/>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9pPr>
          </a:lstStyle>
          <a:p>
            <a:pPr>
              <a:lnSpc>
                <a:spcPct val="100000"/>
              </a:lnSpc>
              <a:spcBef>
                <a:spcPct val="0"/>
              </a:spcBef>
              <a:buFontTx/>
              <a:buNone/>
            </a:pPr>
            <a:fld id="{5ADD3494-2ABD-6D4D-8A8C-FBBFDF4DBE7F}" type="slidenum">
              <a:rPr lang="en-US" altLang="en-US" sz="1200" smtClean="0">
                <a:solidFill>
                  <a:srgbClr val="898989"/>
                </a:solidFill>
                <a:latin typeface="Calibri" panose="020F0502020204030204" pitchFamily="34" charset="0"/>
              </a:rPr>
              <a:pPr>
                <a:lnSpc>
                  <a:spcPct val="100000"/>
                </a:lnSpc>
                <a:spcBef>
                  <a:spcPct val="0"/>
                </a:spcBef>
                <a:buFontTx/>
                <a:buNone/>
              </a:pPr>
              <a:t>4</a:t>
            </a:fld>
            <a:endParaRPr lang="en-US" altLang="en-US" sz="1200">
              <a:solidFill>
                <a:srgbClr val="898989"/>
              </a:solidFill>
              <a:latin typeface="Calibri" panose="020F0502020204030204" pitchFamily="34" charset="0"/>
            </a:endParaRPr>
          </a:p>
        </p:txBody>
      </p:sp>
      <p:graphicFrame>
        <p:nvGraphicFramePr>
          <p:cNvPr id="6" name="Table 5">
            <a:extLst>
              <a:ext uri="{FF2B5EF4-FFF2-40B4-BE49-F238E27FC236}">
                <a16:creationId xmlns:a16="http://schemas.microsoft.com/office/drawing/2014/main" id="{8035A77B-2068-6243-6990-9CD3C58A7976}"/>
              </a:ext>
            </a:extLst>
          </p:cNvPr>
          <p:cNvGraphicFramePr>
            <a:graphicFrameLocks noGrp="1"/>
          </p:cNvGraphicFramePr>
          <p:nvPr>
            <p:extLst>
              <p:ext uri="{D42A27DB-BD31-4B8C-83A1-F6EECF244321}">
                <p14:modId xmlns:p14="http://schemas.microsoft.com/office/powerpoint/2010/main" val="2360204090"/>
              </p:ext>
            </p:extLst>
          </p:nvPr>
        </p:nvGraphicFramePr>
        <p:xfrm>
          <a:off x="609599" y="317967"/>
          <a:ext cx="10972801" cy="5602493"/>
        </p:xfrm>
        <a:graphic>
          <a:graphicData uri="http://schemas.openxmlformats.org/drawingml/2006/table">
            <a:tbl>
              <a:tblPr firstRow="1" bandRow="1">
                <a:tableStyleId>{93296810-A885-4BE3-A3E7-6D5BEEA58F35}</a:tableStyleId>
              </a:tblPr>
              <a:tblGrid>
                <a:gridCol w="1567543">
                  <a:extLst>
                    <a:ext uri="{9D8B030D-6E8A-4147-A177-3AD203B41FA5}">
                      <a16:colId xmlns:a16="http://schemas.microsoft.com/office/drawing/2014/main" val="20000"/>
                    </a:ext>
                  </a:extLst>
                </a:gridCol>
                <a:gridCol w="1567543">
                  <a:extLst>
                    <a:ext uri="{9D8B030D-6E8A-4147-A177-3AD203B41FA5}">
                      <a16:colId xmlns:a16="http://schemas.microsoft.com/office/drawing/2014/main" val="20001"/>
                    </a:ext>
                  </a:extLst>
                </a:gridCol>
                <a:gridCol w="1567543">
                  <a:extLst>
                    <a:ext uri="{9D8B030D-6E8A-4147-A177-3AD203B41FA5}">
                      <a16:colId xmlns:a16="http://schemas.microsoft.com/office/drawing/2014/main" val="20002"/>
                    </a:ext>
                  </a:extLst>
                </a:gridCol>
                <a:gridCol w="1567543">
                  <a:extLst>
                    <a:ext uri="{9D8B030D-6E8A-4147-A177-3AD203B41FA5}">
                      <a16:colId xmlns:a16="http://schemas.microsoft.com/office/drawing/2014/main" val="20003"/>
                    </a:ext>
                  </a:extLst>
                </a:gridCol>
                <a:gridCol w="1567543">
                  <a:extLst>
                    <a:ext uri="{9D8B030D-6E8A-4147-A177-3AD203B41FA5}">
                      <a16:colId xmlns:a16="http://schemas.microsoft.com/office/drawing/2014/main" val="20004"/>
                    </a:ext>
                  </a:extLst>
                </a:gridCol>
                <a:gridCol w="1567543">
                  <a:extLst>
                    <a:ext uri="{9D8B030D-6E8A-4147-A177-3AD203B41FA5}">
                      <a16:colId xmlns:a16="http://schemas.microsoft.com/office/drawing/2014/main" val="20005"/>
                    </a:ext>
                  </a:extLst>
                </a:gridCol>
                <a:gridCol w="1567543">
                  <a:extLst>
                    <a:ext uri="{9D8B030D-6E8A-4147-A177-3AD203B41FA5}">
                      <a16:colId xmlns:a16="http://schemas.microsoft.com/office/drawing/2014/main" val="20006"/>
                    </a:ext>
                  </a:extLst>
                </a:gridCol>
              </a:tblGrid>
              <a:tr h="1737139">
                <a:tc>
                  <a:txBody>
                    <a:bodyPr/>
                    <a:lstStyle/>
                    <a:p>
                      <a:r>
                        <a:rPr lang="en-US" sz="1800" dirty="0">
                          <a:solidFill>
                            <a:schemeClr val="tx1"/>
                          </a:solidFill>
                          <a:latin typeface="OpenDyslexic" pitchFamily="2" charset="77"/>
                        </a:rPr>
                        <a:t>LKS2</a:t>
                      </a:r>
                    </a:p>
                    <a:p>
                      <a:endParaRPr lang="en-US" sz="1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OpenDyslexic" pitchFamily="2" charset="77"/>
                        </a:rPr>
                        <a:t> </a:t>
                      </a:r>
                    </a:p>
                  </a:txBody>
                  <a:tcPr marT="45675" marB="45675">
                    <a:noFill/>
                  </a:tcPr>
                </a:tc>
                <a:tc>
                  <a:txBody>
                    <a:bodyPr/>
                    <a:lstStyle/>
                    <a:p>
                      <a:pPr algn="ctr"/>
                      <a:r>
                        <a:rPr lang="en-GB" sz="1000" dirty="0">
                          <a:solidFill>
                            <a:srgbClr val="000000"/>
                          </a:solidFill>
                          <a:effectLst/>
                          <a:latin typeface="OpenDyslexic" pitchFamily="2" charset="77"/>
                          <a:ea typeface="MS Mincho" panose="02020609040205080304" pitchFamily="49" charset="-128"/>
                          <a:cs typeface="Times New Roman" panose="02020603050405020304" pitchFamily="18" charset="0"/>
                        </a:rPr>
                        <a:t>How did Britain change between the beginning of the Stone Age and the end of the Iron Age. </a:t>
                      </a:r>
                    </a:p>
                    <a:p>
                      <a:pPr algn="ctr"/>
                      <a:endParaRPr lang="en-GB" sz="1000" dirty="0">
                        <a:effectLst/>
                        <a:latin typeface="OpenDyslexic" pitchFamily="2" charset="77"/>
                        <a:ea typeface="MS Mincho" panose="02020609040205080304" pitchFamily="49" charset="-128"/>
                        <a:cs typeface="Times New Roman" panose="02020603050405020304" pitchFamily="18" charset="0"/>
                      </a:endParaRPr>
                    </a:p>
                    <a:p>
                      <a:pPr algn="ctr"/>
                      <a:r>
                        <a:rPr lang="en-GB" sz="900" b="0" dirty="0">
                          <a:solidFill>
                            <a:srgbClr val="000000"/>
                          </a:solidFill>
                          <a:effectLst/>
                          <a:latin typeface="OpenDyslexic" pitchFamily="2" charset="77"/>
                          <a:ea typeface="MS Mincho" panose="02020609040205080304" pitchFamily="49" charset="-128"/>
                          <a:cs typeface="Times New Roman" panose="02020603050405020304" pitchFamily="18" charset="0"/>
                        </a:rPr>
                        <a:t>(Stone Age to the Iron Age – Hi2/2.1)</a:t>
                      </a:r>
                      <a:endParaRPr lang="en-GB" sz="900" b="0" dirty="0">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FFFF00"/>
                    </a:solidFill>
                  </a:tcPr>
                </a:tc>
                <a:tc>
                  <a:txBody>
                    <a:bodyPr/>
                    <a:lstStyle/>
                    <a:p>
                      <a:pPr algn="ctr"/>
                      <a:r>
                        <a:rPr lang="en-GB" sz="1000" b="1" kern="1200" dirty="0">
                          <a:solidFill>
                            <a:schemeClr val="tx1"/>
                          </a:solidFill>
                          <a:effectLst/>
                          <a:latin typeface="OpenDyslexic" pitchFamily="2" charset="77"/>
                          <a:ea typeface="+mn-ea"/>
                          <a:cs typeface="+mn-cs"/>
                        </a:rPr>
                        <a:t> </a:t>
                      </a:r>
                    </a:p>
                    <a:p>
                      <a:pPr algn="ctr"/>
                      <a:r>
                        <a:rPr lang="en-GB" sz="1000" b="1" kern="1200" dirty="0">
                          <a:solidFill>
                            <a:schemeClr val="tx1"/>
                          </a:solidFill>
                          <a:effectLst/>
                          <a:latin typeface="OpenDyslexic" pitchFamily="2" charset="77"/>
                          <a:ea typeface="+mn-ea"/>
                          <a:cs typeface="+mn-cs"/>
                        </a:rPr>
                        <a:t> Why was the Ancient Egyptian civilisation ahead of it’s time?</a:t>
                      </a:r>
                    </a:p>
                    <a:p>
                      <a:pPr algn="ctr"/>
                      <a:endParaRPr lang="en-GB" sz="1000" b="1" kern="1200" dirty="0">
                        <a:solidFill>
                          <a:schemeClr val="tx1"/>
                        </a:solidFill>
                        <a:effectLst/>
                        <a:latin typeface="OpenDyslexic" pitchFamily="2" charset="77"/>
                        <a:ea typeface="+mn-ea"/>
                        <a:cs typeface="+mn-cs"/>
                      </a:endParaRPr>
                    </a:p>
                    <a:p>
                      <a:pPr algn="ctr"/>
                      <a:r>
                        <a:rPr lang="en-GB" sz="1000" b="1" kern="1200" dirty="0">
                          <a:solidFill>
                            <a:schemeClr val="tx1"/>
                          </a:solidFill>
                          <a:effectLst/>
                          <a:latin typeface="OpenDyslexic" pitchFamily="2" charset="77"/>
                          <a:ea typeface="+mn-ea"/>
                          <a:cs typeface="+mn-cs"/>
                        </a:rPr>
                        <a:t>  </a:t>
                      </a:r>
                      <a:r>
                        <a:rPr lang="en-GB" sz="900" b="0" kern="1200" dirty="0">
                          <a:solidFill>
                            <a:schemeClr val="tx1"/>
                          </a:solidFill>
                          <a:effectLst/>
                          <a:latin typeface="OpenDyslexic" pitchFamily="2" charset="77"/>
                          <a:ea typeface="+mn-ea"/>
                          <a:cs typeface="+mn-cs"/>
                        </a:rPr>
                        <a:t>(Achievements of the Earliest Civilisations – Hi2/2.3)</a:t>
                      </a:r>
                      <a:r>
                        <a:rPr lang="en-GB" sz="900" b="0" dirty="0">
                          <a:solidFill>
                            <a:schemeClr val="tx1"/>
                          </a:solidFill>
                          <a:effectLst/>
                          <a:latin typeface="OpenDyslexic" pitchFamily="2" charset="77"/>
                        </a:rPr>
                        <a:t> </a:t>
                      </a:r>
                    </a:p>
                    <a:p>
                      <a:pPr algn="ctr"/>
                      <a:endParaRPr lang="en-US" sz="800" dirty="0">
                        <a:solidFill>
                          <a:schemeClr val="tx1"/>
                        </a:solidFill>
                        <a:latin typeface="OpenDyslexic" pitchFamily="2" charset="77"/>
                      </a:endParaRPr>
                    </a:p>
                  </a:txBody>
                  <a:tcPr marT="45675" marB="45675">
                    <a:solidFill>
                      <a:srgbClr val="FFFF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tx1"/>
                          </a:solidFill>
                          <a:effectLst/>
                          <a:latin typeface="OpenDyslexic" pitchFamily="2"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tx1"/>
                          </a:solidFill>
                          <a:effectLst/>
                          <a:latin typeface="OpenDyslexic" pitchFamily="2" charset="77"/>
                          <a:ea typeface="+mn-ea"/>
                          <a:cs typeface="+mn-cs"/>
                        </a:rPr>
                        <a:t>How has Altrincham changed</a:t>
                      </a:r>
                      <a:r>
                        <a:rPr lang="en-GB" sz="1050" b="1" kern="1200" baseline="0" dirty="0">
                          <a:solidFill>
                            <a:schemeClr val="tx1"/>
                          </a:solidFill>
                          <a:effectLst/>
                          <a:latin typeface="OpenDyslexic" pitchFamily="2" charset="77"/>
                          <a:ea typeface="+mn-ea"/>
                          <a:cs typeface="+mn-cs"/>
                        </a:rPr>
                        <a:t> over time? </a:t>
                      </a:r>
                      <a:endParaRPr lang="en-GB" sz="1050" b="0" dirty="0">
                        <a:solidFill>
                          <a:schemeClr val="tx1"/>
                        </a:solidFill>
                        <a:effectLst/>
                        <a:latin typeface="OpenDyslexic" pitchFamily="2" charset="77"/>
                      </a:endParaRPr>
                    </a:p>
                    <a:p>
                      <a:pPr algn="ctr"/>
                      <a:r>
                        <a:rPr lang="en-GB" sz="1050" b="0" dirty="0">
                          <a:solidFill>
                            <a:schemeClr val="tx1"/>
                          </a:solidFill>
                          <a:effectLst/>
                          <a:latin typeface="OpenDyslexic" pitchFamily="2" charset="77"/>
                          <a:ea typeface="MS Mincho" panose="02020609040205080304" pitchFamily="49" charset="-128"/>
                          <a:cs typeface="Times New Roman" panose="02020603050405020304" pitchFamily="18" charset="0"/>
                        </a:rPr>
                        <a:t> </a:t>
                      </a:r>
                    </a:p>
                    <a:p>
                      <a:pPr algn="ctr"/>
                      <a:r>
                        <a:rPr lang="en-GB" sz="800" b="0" kern="1200" dirty="0">
                          <a:solidFill>
                            <a:schemeClr val="tx1"/>
                          </a:solidFill>
                          <a:effectLst/>
                          <a:latin typeface="OpenDyslexic" pitchFamily="2" charset="77"/>
                          <a:ea typeface="+mn-ea"/>
                          <a:cs typeface="+mn-cs"/>
                        </a:rPr>
                        <a:t>(Local History – Hi2/2.6)</a:t>
                      </a:r>
                      <a:r>
                        <a:rPr lang="en-GB" sz="800" b="0" dirty="0">
                          <a:solidFill>
                            <a:schemeClr val="tx1"/>
                          </a:solidFill>
                          <a:effectLst/>
                          <a:latin typeface="OpenDyslexic" pitchFamily="2" charset="77"/>
                        </a:rPr>
                        <a:t> </a:t>
                      </a:r>
                      <a:endParaRPr lang="en-GB" sz="800" b="0" dirty="0">
                        <a:solidFill>
                          <a:schemeClr val="tx1"/>
                        </a:solidFill>
                        <a:effectLst/>
                        <a:latin typeface="OpenDyslexic" pitchFamily="2" charset="77"/>
                        <a:ea typeface="MS Mincho" panose="02020609040205080304" pitchFamily="49" charset="-128"/>
                        <a:cs typeface="Times New Roman" panose="02020603050405020304" pitchFamily="18" charset="0"/>
                      </a:endParaRPr>
                    </a:p>
                    <a:p>
                      <a:pPr algn="ctr"/>
                      <a:endParaRPr lang="en-US" sz="800" b="0" dirty="0">
                        <a:solidFill>
                          <a:schemeClr val="tx1"/>
                        </a:solidFill>
                        <a:latin typeface="OpenDyslexic" pitchFamily="2" charset="77"/>
                      </a:endParaRPr>
                    </a:p>
                  </a:txBody>
                  <a:tcPr marT="45675" marB="45675">
                    <a:solidFill>
                      <a:srgbClr val="FFFF00"/>
                    </a:solidFill>
                  </a:tcPr>
                </a:tc>
                <a:tc>
                  <a:txBody>
                    <a:bodyPr/>
                    <a:lstStyle/>
                    <a:p>
                      <a:pPr algn="ctr"/>
                      <a:r>
                        <a:rPr lang="en-GB" sz="1200" dirty="0">
                          <a:solidFill>
                            <a:schemeClr val="bg1"/>
                          </a:solidFill>
                          <a:effectLst/>
                          <a:latin typeface="OpenDyslexic" pitchFamily="2" charset="77"/>
                          <a:ea typeface="MS Mincho" panose="02020609040205080304" pitchFamily="49" charset="-128"/>
                          <a:cs typeface="Times New Roman" panose="02020603050405020304" pitchFamily="18" charset="0"/>
                        </a:rPr>
                        <a:t>What did the Ancient Greeks bring to the world?</a:t>
                      </a:r>
                    </a:p>
                    <a:p>
                      <a:pPr algn="ctr"/>
                      <a:r>
                        <a:rPr lang="en-GB" sz="1200" dirty="0">
                          <a:solidFill>
                            <a:schemeClr val="bg1"/>
                          </a:solidFill>
                          <a:effectLst/>
                          <a:latin typeface="OpenDyslexic" pitchFamily="2" charset="77"/>
                          <a:ea typeface="MS Mincho" panose="02020609040205080304" pitchFamily="49" charset="-128"/>
                          <a:cs typeface="Times New Roman" panose="02020603050405020304" pitchFamily="18" charset="0"/>
                        </a:rPr>
                        <a:t> </a:t>
                      </a:r>
                    </a:p>
                    <a:p>
                      <a:pPr algn="ctr"/>
                      <a:r>
                        <a:rPr lang="en-GB" sz="900" b="1" kern="1200" dirty="0">
                          <a:solidFill>
                            <a:schemeClr val="bg1"/>
                          </a:solidFill>
                          <a:effectLst/>
                          <a:latin typeface="OpenDyslexic" pitchFamily="2" charset="77"/>
                          <a:ea typeface="+mn-ea"/>
                          <a:cs typeface="+mn-cs"/>
                        </a:rPr>
                        <a:t>(A study of Greek life and achievements and influences on the western world – Hi2/2.8)</a:t>
                      </a:r>
                      <a:r>
                        <a:rPr lang="en-GB" sz="900" dirty="0">
                          <a:solidFill>
                            <a:schemeClr val="bg1"/>
                          </a:solidFill>
                          <a:effectLst/>
                          <a:latin typeface="OpenDyslexic" pitchFamily="2" charset="77"/>
                        </a:rPr>
                        <a:t> </a:t>
                      </a:r>
                      <a:endParaRPr lang="en-GB" sz="9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00B050"/>
                    </a:solidFill>
                  </a:tcPr>
                </a:tc>
                <a:tc>
                  <a:txBody>
                    <a:bodyPr/>
                    <a:lstStyle/>
                    <a:p>
                      <a:pPr algn="ctr"/>
                      <a:r>
                        <a:rPr lang="en-GB" sz="1000" b="1" kern="1200" dirty="0">
                          <a:solidFill>
                            <a:schemeClr val="bg1"/>
                          </a:solidFill>
                          <a:effectLst/>
                          <a:latin typeface="OpenDyslexic" pitchFamily="2"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kern="1200" dirty="0">
                        <a:solidFill>
                          <a:schemeClr val="bg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bg1"/>
                          </a:solidFill>
                          <a:effectLst/>
                          <a:latin typeface="OpenDyslexic" pitchFamily="2" charset="77"/>
                          <a:ea typeface="+mn-ea"/>
                          <a:cs typeface="+mn-cs"/>
                        </a:rPr>
                        <a:t> </a:t>
                      </a:r>
                      <a:r>
                        <a:rPr lang="en-GB" sz="1000" b="0" kern="1200" dirty="0">
                          <a:solidFill>
                            <a:schemeClr val="bg1"/>
                          </a:solidFill>
                          <a:effectLst/>
                          <a:latin typeface="OpenDyslexic" pitchFamily="2" charset="77"/>
                          <a:ea typeface="+mn-ea"/>
                          <a:cs typeface="+mn-cs"/>
                        </a:rPr>
                        <a:t> </a:t>
                      </a:r>
                      <a:r>
                        <a:rPr lang="en-GB" sz="1000" b="1" kern="1200" dirty="0">
                          <a:solidFill>
                            <a:schemeClr val="bg1"/>
                          </a:solidFill>
                          <a:effectLst/>
                          <a:latin typeface="OpenDyslexic" pitchFamily="2" charset="77"/>
                          <a:ea typeface="+mn-ea"/>
                          <a:cs typeface="+mn-cs"/>
                        </a:rPr>
                        <a:t>How did Britain change between the end of the Iron Age and the end of Roman Occupation?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kern="1200" dirty="0">
                        <a:solidFill>
                          <a:schemeClr val="bg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bg1"/>
                          </a:solidFill>
                          <a:effectLst/>
                          <a:latin typeface="OpenDyslexic" pitchFamily="2" charset="77"/>
                          <a:ea typeface="+mn-ea"/>
                          <a:cs typeface="+mn-cs"/>
                        </a:rPr>
                        <a:t>  </a:t>
                      </a:r>
                      <a:r>
                        <a:rPr lang="en-GB" sz="800" b="0" kern="1200" dirty="0">
                          <a:solidFill>
                            <a:schemeClr val="bg1"/>
                          </a:solidFill>
                          <a:effectLst/>
                          <a:latin typeface="OpenDyslexic" pitchFamily="2" charset="77"/>
                          <a:ea typeface="+mn-ea"/>
                          <a:cs typeface="+mn-cs"/>
                        </a:rPr>
                        <a:t>(Roman Empire – Hi2/2.2) </a:t>
                      </a:r>
                      <a:endParaRPr lang="en-GB" sz="800" b="0" dirty="0">
                        <a:solidFill>
                          <a:schemeClr val="bg1"/>
                        </a:solidFill>
                        <a:effectLst/>
                        <a:latin typeface="OpenDyslexic" pitchFamily="2" charset="77"/>
                      </a:endParaRPr>
                    </a:p>
                    <a:p>
                      <a:pPr algn="ctr"/>
                      <a:endParaRPr lang="en-GB" sz="800" dirty="0">
                        <a:solidFill>
                          <a:schemeClr val="bg1"/>
                        </a:solidFill>
                        <a:effectLst/>
                        <a:latin typeface="OpenDyslexic" pitchFamily="2" charset="77"/>
                      </a:endParaRPr>
                    </a:p>
                    <a:p>
                      <a:pPr algn="ctr"/>
                      <a:endParaRPr lang="en-US" sz="800" dirty="0">
                        <a:solidFill>
                          <a:schemeClr val="bg1"/>
                        </a:solidFill>
                        <a:latin typeface="OpenDyslexic" pitchFamily="2" charset="77"/>
                      </a:endParaRPr>
                    </a:p>
                  </a:txBody>
                  <a:tcPr marT="45675" marB="45675">
                    <a:solidFill>
                      <a:srgbClr val="00B050"/>
                    </a:solidFill>
                  </a:tcPr>
                </a:tc>
                <a:tc>
                  <a:txBody>
                    <a:bodyPr/>
                    <a:lstStyle/>
                    <a:p>
                      <a:pPr algn="ctr"/>
                      <a:r>
                        <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rPr>
                        <a:t>How did Manchester grow to be one of the leading cities?</a:t>
                      </a:r>
                    </a:p>
                    <a:p>
                      <a:pPr algn="ctr"/>
                      <a:endParaRPr lang="en-GB" sz="10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algn="ctr"/>
                      <a:r>
                        <a:rPr lang="en-GB" sz="800" dirty="0">
                          <a:solidFill>
                            <a:schemeClr val="bg1"/>
                          </a:solidFill>
                          <a:effectLst/>
                          <a:latin typeface="OpenDyslexic" pitchFamily="2" charset="77"/>
                          <a:ea typeface="MS Mincho" panose="02020609040205080304" pitchFamily="49" charset="-128"/>
                          <a:cs typeface="Times New Roman" panose="02020603050405020304" pitchFamily="18" charset="0"/>
                        </a:rPr>
                        <a:t> </a:t>
                      </a:r>
                    </a:p>
                    <a:p>
                      <a:pPr algn="ctr"/>
                      <a:r>
                        <a:rPr lang="en-GB" sz="800" b="1" kern="1200" dirty="0">
                          <a:solidFill>
                            <a:schemeClr val="bg1"/>
                          </a:solidFill>
                          <a:effectLst/>
                          <a:latin typeface="OpenDyslexic" pitchFamily="2" charset="77"/>
                          <a:ea typeface="+mn-ea"/>
                          <a:cs typeface="+mn-cs"/>
                        </a:rPr>
                        <a:t>(Local History – Hi2/2.6)</a:t>
                      </a:r>
                      <a:r>
                        <a:rPr lang="en-GB" sz="800" dirty="0">
                          <a:solidFill>
                            <a:schemeClr val="bg1"/>
                          </a:solidFill>
                          <a:effectLst/>
                          <a:latin typeface="OpenDyslexic" pitchFamily="2" charset="77"/>
                        </a:rPr>
                        <a:t> </a:t>
                      </a:r>
                      <a:endParaRPr lang="en-GB" sz="800" dirty="0">
                        <a:solidFill>
                          <a:schemeClr val="bg1"/>
                        </a:solidFill>
                        <a:effectLst/>
                        <a:latin typeface="OpenDyslexic" pitchFamily="2" charset="77"/>
                        <a:ea typeface="MS Mincho" panose="02020609040205080304" pitchFamily="49" charset="-128"/>
                        <a:cs typeface="Times New Roman" panose="02020603050405020304" pitchFamily="18" charset="0"/>
                      </a:endParaRPr>
                    </a:p>
                  </a:txBody>
                  <a:tcPr marL="114300" marR="114300" marT="0" marB="0">
                    <a:solidFill>
                      <a:srgbClr val="00B050"/>
                    </a:solidFill>
                  </a:tcPr>
                </a:tc>
                <a:extLst>
                  <a:ext uri="{0D108BD9-81ED-4DB2-BD59-A6C34878D82A}">
                    <a16:rowId xmlns:a16="http://schemas.microsoft.com/office/drawing/2014/main" val="10000"/>
                  </a:ext>
                </a:extLst>
              </a:tr>
              <a:tr h="290800">
                <a:tc>
                  <a:txBody>
                    <a:bodyPr/>
                    <a:lstStyle/>
                    <a:p>
                      <a:r>
                        <a:rPr lang="en-GB" sz="1100" b="1" kern="1200" dirty="0">
                          <a:solidFill>
                            <a:schemeClr val="dk1"/>
                          </a:solidFill>
                          <a:effectLst/>
                          <a:latin typeface="OpenDyslexic" pitchFamily="2" charset="77"/>
                          <a:ea typeface="+mn-ea"/>
                          <a:cs typeface="+mn-cs"/>
                        </a:rPr>
                        <a:t>Cause and Consequence</a:t>
                      </a:r>
                    </a:p>
                  </a:txBody>
                  <a:tcPr marT="45724" marB="45724"/>
                </a:tc>
                <a:tc gridSpan="6">
                  <a:txBody>
                    <a:bodyPr/>
                    <a:lstStyle/>
                    <a:p>
                      <a:r>
                        <a:rPr lang="en-US" sz="1000" dirty="0">
                          <a:latin typeface="OpenDyslexic" pitchFamily="2" charset="77"/>
                        </a:rPr>
                        <a:t> </a:t>
                      </a:r>
                      <a:r>
                        <a:rPr lang="en-GB" sz="1000" kern="1200" dirty="0">
                          <a:solidFill>
                            <a:schemeClr val="dk1"/>
                          </a:solidFill>
                          <a:effectLst/>
                          <a:latin typeface="OpenDyslexic" pitchFamily="2" charset="77"/>
                          <a:ea typeface="+mn-ea"/>
                          <a:cs typeface="+mn-cs"/>
                        </a:rPr>
                        <a:t>Identify and comment on the importance of causes and consequences of historical events and changes. </a:t>
                      </a:r>
                      <a:r>
                        <a:rPr lang="en-US" sz="1000" dirty="0">
                          <a:latin typeface="OpenDyslexic" pitchFamily="2" charset="77"/>
                        </a:rPr>
                        <a:t> </a:t>
                      </a:r>
                    </a:p>
                  </a:txBody>
                  <a:tcPr marT="45675" marB="45675"/>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latin typeface="OpenDyslexic" pitchFamily="2" charset="77"/>
                        </a:rPr>
                        <a:t>  </a:t>
                      </a:r>
                    </a:p>
                  </a:txBody>
                  <a:tcPr marT="45675" marB="45675"/>
                </a:tc>
                <a:tc hMerge="1">
                  <a:txBody>
                    <a:bodyPr/>
                    <a:lstStyle/>
                    <a:p>
                      <a:r>
                        <a:rPr lang="en-US" sz="1000" dirty="0">
                          <a:latin typeface="OpenDyslexic" pitchFamily="2" charset="77"/>
                        </a:rPr>
                        <a:t> </a:t>
                      </a:r>
                    </a:p>
                  </a:txBody>
                  <a:tcPr marT="45675" marB="45675"/>
                </a:tc>
                <a:tc hMerge="1">
                  <a:txBody>
                    <a:bodyPr/>
                    <a:lstStyle/>
                    <a:p>
                      <a:r>
                        <a:rPr lang="en-US" sz="1000" dirty="0">
                          <a:latin typeface="OpenDyslexic" pitchFamily="2" charset="77"/>
                        </a:rPr>
                        <a:t> </a:t>
                      </a:r>
                    </a:p>
                  </a:txBody>
                  <a:tcPr marT="45675" marB="45675"/>
                </a:tc>
                <a:tc hMerge="1">
                  <a:txBody>
                    <a:bodyPr/>
                    <a:lstStyle/>
                    <a:p>
                      <a:r>
                        <a:rPr lang="en-US" sz="1000" dirty="0">
                          <a:latin typeface="OpenDyslexic" pitchFamily="2" charset="77"/>
                        </a:rPr>
                        <a:t>  </a:t>
                      </a:r>
                    </a:p>
                  </a:txBody>
                  <a:tcPr marT="45675" marB="45675"/>
                </a:tc>
                <a:tc hMerge="1">
                  <a:txBody>
                    <a:bodyPr/>
                    <a:lstStyle/>
                    <a:p>
                      <a:r>
                        <a:rPr lang="en-US" sz="1000" dirty="0">
                          <a:latin typeface="OpenDyslexic" pitchFamily="2" charset="77"/>
                        </a:rPr>
                        <a:t>  </a:t>
                      </a:r>
                    </a:p>
                  </a:txBody>
                  <a:tcPr marT="45675" marB="45675"/>
                </a:tc>
                <a:extLst>
                  <a:ext uri="{0D108BD9-81ED-4DB2-BD59-A6C34878D82A}">
                    <a16:rowId xmlns:a16="http://schemas.microsoft.com/office/drawing/2014/main" val="10001"/>
                  </a:ext>
                </a:extLst>
              </a:tr>
              <a:tr h="506627">
                <a:tc>
                  <a:txBody>
                    <a:bodyPr/>
                    <a:lstStyle/>
                    <a:p>
                      <a:r>
                        <a:rPr lang="en-US" sz="1100" b="1" dirty="0">
                          <a:latin typeface="OpenDyslexic" pitchFamily="2" charset="77"/>
                        </a:rPr>
                        <a:t>Chronology</a:t>
                      </a:r>
                    </a:p>
                  </a:txBody>
                  <a:tcPr marT="45724" marB="45724"/>
                </a:tc>
                <a:tc gridSpan="6">
                  <a:txBody>
                    <a:bodyPr/>
                    <a:lstStyle/>
                    <a:p>
                      <a:r>
                        <a:rPr lang="en-GB" sz="1000" kern="1200" dirty="0">
                          <a:solidFill>
                            <a:schemeClr val="dk1"/>
                          </a:solidFill>
                          <a:effectLst/>
                          <a:latin typeface="OpenDyslexic" pitchFamily="2" charset="77"/>
                          <a:ea typeface="+mn-ea"/>
                          <a:cs typeface="+mn-cs"/>
                        </a:rPr>
                        <a:t>Identify historical details and demonstrate some overall chronological awareness of themes, societies, events and people. </a:t>
                      </a:r>
                    </a:p>
                    <a:p>
                      <a:r>
                        <a:rPr lang="en-GB" sz="1000" kern="1200" dirty="0">
                          <a:solidFill>
                            <a:schemeClr val="dk1"/>
                          </a:solidFill>
                          <a:effectLst/>
                          <a:latin typeface="OpenDyslexic" pitchFamily="2" charset="77"/>
                          <a:ea typeface="+mn-ea"/>
                          <a:cs typeface="+mn-cs"/>
                        </a:rPr>
                        <a:t> </a:t>
                      </a:r>
                    </a:p>
                    <a:p>
                      <a:r>
                        <a:rPr lang="en-GB" sz="1000" kern="1200" dirty="0">
                          <a:solidFill>
                            <a:schemeClr val="dk1"/>
                          </a:solidFill>
                          <a:effectLst/>
                          <a:latin typeface="OpenDyslexic" pitchFamily="2" charset="77"/>
                          <a:ea typeface="+mn-ea"/>
                          <a:cs typeface="+mn-cs"/>
                        </a:rPr>
                        <a:t>Sequence the most significant people, events, objects, themes, societies and periods studied so far, and fit them onto a timeline accordingly, using dates, period labels, appropriate historical terms and the timeline division of BCE and CE. </a:t>
                      </a: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extLst>
                  <a:ext uri="{0D108BD9-81ED-4DB2-BD59-A6C34878D82A}">
                    <a16:rowId xmlns:a16="http://schemas.microsoft.com/office/drawing/2014/main" val="10002"/>
                  </a:ext>
                </a:extLst>
              </a:tr>
              <a:tr h="506627">
                <a:tc>
                  <a:txBody>
                    <a:bodyPr/>
                    <a:lstStyle/>
                    <a:p>
                      <a:r>
                        <a:rPr lang="en-US" sz="1100" b="1" dirty="0">
                          <a:latin typeface="OpenDyslexic" pitchFamily="2" charset="77"/>
                        </a:rPr>
                        <a:t>Similarity and difference </a:t>
                      </a:r>
                    </a:p>
                  </a:txBody>
                  <a:tcPr marT="45724" marB="45724"/>
                </a:tc>
                <a:tc gridSpan="6">
                  <a:txBody>
                    <a:bodyPr/>
                    <a:lstStyle/>
                    <a:p>
                      <a:r>
                        <a:rPr lang="en-GB" sz="1000" kern="1200" dirty="0">
                          <a:solidFill>
                            <a:schemeClr val="dk1"/>
                          </a:solidFill>
                          <a:effectLst/>
                          <a:latin typeface="OpenDyslexic" pitchFamily="2" charset="77"/>
                          <a:ea typeface="+mn-ea"/>
                          <a:cs typeface="+mn-cs"/>
                        </a:rPr>
                        <a:t>Make observations about similarities and differences  between people, groups, experiences or places in the same historical period. </a:t>
                      </a:r>
                      <a:endParaRPr lang="en-US" sz="10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extLst>
                  <a:ext uri="{0D108BD9-81ED-4DB2-BD59-A6C34878D82A}">
                    <a16:rowId xmlns:a16="http://schemas.microsoft.com/office/drawing/2014/main" val="2968310835"/>
                  </a:ext>
                </a:extLst>
              </a:tr>
              <a:tr h="432672">
                <a:tc>
                  <a:txBody>
                    <a:bodyPr/>
                    <a:lstStyle/>
                    <a:p>
                      <a:r>
                        <a:rPr lang="en-US" sz="1100" b="1" dirty="0">
                          <a:latin typeface="OpenDyslexic" pitchFamily="2" charset="77"/>
                        </a:rPr>
                        <a:t>Continuity and Change </a:t>
                      </a:r>
                    </a:p>
                  </a:txBody>
                  <a:tcPr marT="45724" marB="45724"/>
                </a:tc>
                <a:tc gridSpan="6">
                  <a:txBody>
                    <a:bodyPr/>
                    <a:lstStyle/>
                    <a:p>
                      <a:r>
                        <a:rPr lang="en-GB" sz="1000" kern="1200" dirty="0">
                          <a:solidFill>
                            <a:schemeClr val="dk1"/>
                          </a:solidFill>
                          <a:effectLst/>
                          <a:latin typeface="OpenDyslexic" pitchFamily="2" charset="77"/>
                          <a:ea typeface="+mn-ea"/>
                          <a:cs typeface="+mn-cs"/>
                        </a:rPr>
                        <a:t>Make valid statements about the main changes occurring within and across periods. </a:t>
                      </a:r>
                      <a:endParaRPr lang="en-US" sz="10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extLst>
                  <a:ext uri="{0D108BD9-81ED-4DB2-BD59-A6C34878D82A}">
                    <a16:rowId xmlns:a16="http://schemas.microsoft.com/office/drawing/2014/main" val="901036841"/>
                  </a:ext>
                </a:extLst>
              </a:tr>
              <a:tr h="370888">
                <a:tc>
                  <a:txBody>
                    <a:bodyPr/>
                    <a:lstStyle/>
                    <a:p>
                      <a:r>
                        <a:rPr lang="en-US" sz="1100" b="1" dirty="0">
                          <a:latin typeface="OpenDyslexic" pitchFamily="2" charset="77"/>
                        </a:rPr>
                        <a:t>Historical Significance </a:t>
                      </a:r>
                    </a:p>
                  </a:txBody>
                  <a:tcPr marT="45724" marB="45724"/>
                </a:tc>
                <a:tc gridSpan="6">
                  <a:txBody>
                    <a:bodyPr/>
                    <a:lstStyle/>
                    <a:p>
                      <a:r>
                        <a:rPr lang="en-GB" sz="1000" kern="1200" dirty="0">
                          <a:solidFill>
                            <a:schemeClr val="dk1"/>
                          </a:solidFill>
                          <a:effectLst/>
                          <a:latin typeface="OpenDyslexic" pitchFamily="2" charset="77"/>
                          <a:ea typeface="+mn-ea"/>
                          <a:cs typeface="+mn-cs"/>
                        </a:rPr>
                        <a:t>Identify and explain why aspects of a theme, period, society, person or historical account are significant; begin to describe how these aspects influence life today. </a:t>
                      </a:r>
                      <a:endParaRPr lang="en-US" sz="10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extLst>
                  <a:ext uri="{0D108BD9-81ED-4DB2-BD59-A6C34878D82A}">
                    <a16:rowId xmlns:a16="http://schemas.microsoft.com/office/drawing/2014/main" val="57758949"/>
                  </a:ext>
                </a:extLst>
              </a:tr>
              <a:tr h="295512">
                <a:tc>
                  <a:txBody>
                    <a:bodyPr/>
                    <a:lstStyle/>
                    <a:p>
                      <a:r>
                        <a:rPr lang="en-US" sz="1100" b="1" dirty="0">
                          <a:latin typeface="OpenDyslexic" pitchFamily="2" charset="77"/>
                        </a:rPr>
                        <a:t>Historical Interpretation </a:t>
                      </a:r>
                    </a:p>
                  </a:txBody>
                  <a:tcPr marT="45724" marB="45724"/>
                </a:tc>
                <a:tc gridSpan="6">
                  <a:txBody>
                    <a:bodyPr/>
                    <a:lstStyle/>
                    <a:p>
                      <a:r>
                        <a:rPr lang="en-GB" sz="1000" kern="1200" dirty="0">
                          <a:solidFill>
                            <a:schemeClr val="dk1"/>
                          </a:solidFill>
                          <a:effectLst/>
                          <a:latin typeface="OpenDyslexic" pitchFamily="2" charset="77"/>
                          <a:ea typeface="+mn-ea"/>
                          <a:cs typeface="+mn-cs"/>
                        </a:rPr>
                        <a:t>Understand that different versions of the past exist, and explore possible reasons for this. </a:t>
                      </a: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tc hMerge="1">
                  <a:txBody>
                    <a:bodyPr/>
                    <a:lstStyle/>
                    <a:p>
                      <a:endParaRPr lang="en-US" sz="900" b="0" dirty="0">
                        <a:latin typeface="OpenDyslexic" pitchFamily="2" charset="77"/>
                      </a:endParaRPr>
                    </a:p>
                  </a:txBody>
                  <a:tcPr marT="45675" marB="45675"/>
                </a:tc>
                <a:extLst>
                  <a:ext uri="{0D108BD9-81ED-4DB2-BD59-A6C34878D82A}">
                    <a16:rowId xmlns:a16="http://schemas.microsoft.com/office/drawing/2014/main" val="3131432650"/>
                  </a:ext>
                </a:extLst>
              </a:tr>
              <a:tr h="5066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a:latin typeface="OpenDyslexic" pitchFamily="2" charset="77"/>
                        </a:rPr>
                        <a:t>Historical Enquiry</a:t>
                      </a:r>
                    </a:p>
                  </a:txBody>
                  <a:tcPr marT="45724" marB="45724"/>
                </a:tc>
                <a:tc gridSpan="6">
                  <a:txBody>
                    <a:bodyPr/>
                    <a:lstStyle/>
                    <a:p>
                      <a:r>
                        <a:rPr lang="en-GB" sz="1000" kern="1200" dirty="0">
                          <a:solidFill>
                            <a:schemeClr val="dk1"/>
                          </a:solidFill>
                          <a:effectLst/>
                          <a:latin typeface="OpenDyslexic" pitchFamily="2" charset="77"/>
                          <a:ea typeface="+mn-ea"/>
                          <a:cs typeface="+mn-cs"/>
                        </a:rPr>
                        <a:t>Devise a range of valid  questions for different historical enquiries, and construct substantiated, informed responses. </a:t>
                      </a:r>
                    </a:p>
                    <a:p>
                      <a:r>
                        <a:rPr lang="en-GB" sz="1000" kern="1200" dirty="0">
                          <a:solidFill>
                            <a:schemeClr val="dk1"/>
                          </a:solidFill>
                          <a:effectLst/>
                          <a:latin typeface="OpenDyslexic" pitchFamily="2" charset="77"/>
                          <a:ea typeface="+mn-ea"/>
                          <a:cs typeface="+mn-cs"/>
                        </a:rPr>
                        <a:t>Use a range of historical sources when answering historical enquiries, including stories, archive materials, photos, images, artefacts, historical buildings, oral accounts and music.  </a:t>
                      </a:r>
                    </a:p>
                    <a:p>
                      <a:r>
                        <a:rPr lang="en-GB" sz="1000" kern="1200" dirty="0">
                          <a:solidFill>
                            <a:schemeClr val="dk1"/>
                          </a:solidFill>
                          <a:effectLst/>
                          <a:latin typeface="OpenDyslexic" pitchFamily="2" charset="77"/>
                          <a:ea typeface="+mn-ea"/>
                          <a:cs typeface="+mn-cs"/>
                        </a:rPr>
                        <a:t> Communicate ideas and research about the past using different genres of writing, drawing, story-telling, diagrams, data-handling, drama and ICT. </a:t>
                      </a:r>
                      <a:endParaRPr lang="en-US" sz="1000" b="0" dirty="0">
                        <a:latin typeface="OpenDyslexic" pitchFamily="2" charset="77"/>
                      </a:endParaRPr>
                    </a:p>
                  </a:txBody>
                  <a:tcPr marT="45675" marB="45675"/>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608466474"/>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Number Placeholder 1">
            <a:extLst>
              <a:ext uri="{FF2B5EF4-FFF2-40B4-BE49-F238E27FC236}">
                <a16:creationId xmlns:a16="http://schemas.microsoft.com/office/drawing/2014/main" id="{06C5A5C6-67AA-BA2B-D766-96102AB5BFA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Twinkl" pitchFamily="2" charset="77"/>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77"/>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77"/>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77"/>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77"/>
              </a:defRPr>
            </a:lvl9pPr>
          </a:lstStyle>
          <a:p>
            <a:pPr>
              <a:lnSpc>
                <a:spcPct val="100000"/>
              </a:lnSpc>
              <a:spcBef>
                <a:spcPct val="0"/>
              </a:spcBef>
              <a:buFontTx/>
              <a:buNone/>
            </a:pPr>
            <a:fld id="{BC7FBFAF-4B0E-E049-8A4F-170DF6802D42}" type="slidenum">
              <a:rPr lang="en-US" altLang="en-US" sz="1200" smtClean="0">
                <a:solidFill>
                  <a:srgbClr val="898989"/>
                </a:solidFill>
                <a:latin typeface="Calibri" panose="020F0502020204030204" pitchFamily="34" charset="0"/>
              </a:rPr>
              <a:pPr>
                <a:lnSpc>
                  <a:spcPct val="100000"/>
                </a:lnSpc>
                <a:spcBef>
                  <a:spcPct val="0"/>
                </a:spcBef>
                <a:buFontTx/>
                <a:buNone/>
              </a:pPr>
              <a:t>5</a:t>
            </a:fld>
            <a:endParaRPr lang="en-US" altLang="en-US" sz="1200">
              <a:solidFill>
                <a:srgbClr val="898989"/>
              </a:solidFill>
              <a:latin typeface="Calibri" panose="020F0502020204030204" pitchFamily="34" charset="0"/>
            </a:endParaRPr>
          </a:p>
        </p:txBody>
      </p:sp>
      <p:graphicFrame>
        <p:nvGraphicFramePr>
          <p:cNvPr id="4" name="Table 3">
            <a:extLst>
              <a:ext uri="{FF2B5EF4-FFF2-40B4-BE49-F238E27FC236}">
                <a16:creationId xmlns:a16="http://schemas.microsoft.com/office/drawing/2014/main" id="{EDC78932-E299-7486-F279-FF29FBC06068}"/>
              </a:ext>
            </a:extLst>
          </p:cNvPr>
          <p:cNvGraphicFramePr>
            <a:graphicFrameLocks noGrp="1"/>
          </p:cNvGraphicFramePr>
          <p:nvPr>
            <p:extLst>
              <p:ext uri="{D42A27DB-BD31-4B8C-83A1-F6EECF244321}">
                <p14:modId xmlns:p14="http://schemas.microsoft.com/office/powerpoint/2010/main" val="1055583730"/>
              </p:ext>
            </p:extLst>
          </p:nvPr>
        </p:nvGraphicFramePr>
        <p:xfrm>
          <a:off x="609599" y="396180"/>
          <a:ext cx="10972801" cy="6034360"/>
        </p:xfrm>
        <a:graphic>
          <a:graphicData uri="http://schemas.openxmlformats.org/drawingml/2006/table">
            <a:tbl>
              <a:tblPr firstRow="1" bandRow="1">
                <a:tableStyleId>{93296810-A885-4BE3-A3E7-6D5BEEA58F35}</a:tableStyleId>
              </a:tblPr>
              <a:tblGrid>
                <a:gridCol w="1567543">
                  <a:extLst>
                    <a:ext uri="{9D8B030D-6E8A-4147-A177-3AD203B41FA5}">
                      <a16:colId xmlns:a16="http://schemas.microsoft.com/office/drawing/2014/main" val="20000"/>
                    </a:ext>
                  </a:extLst>
                </a:gridCol>
                <a:gridCol w="1709057">
                  <a:extLst>
                    <a:ext uri="{9D8B030D-6E8A-4147-A177-3AD203B41FA5}">
                      <a16:colId xmlns:a16="http://schemas.microsoft.com/office/drawing/2014/main" val="20001"/>
                    </a:ext>
                  </a:extLst>
                </a:gridCol>
                <a:gridCol w="1426029">
                  <a:extLst>
                    <a:ext uri="{9D8B030D-6E8A-4147-A177-3AD203B41FA5}">
                      <a16:colId xmlns:a16="http://schemas.microsoft.com/office/drawing/2014/main" val="20002"/>
                    </a:ext>
                  </a:extLst>
                </a:gridCol>
                <a:gridCol w="1567543">
                  <a:extLst>
                    <a:ext uri="{9D8B030D-6E8A-4147-A177-3AD203B41FA5}">
                      <a16:colId xmlns:a16="http://schemas.microsoft.com/office/drawing/2014/main" val="20003"/>
                    </a:ext>
                  </a:extLst>
                </a:gridCol>
                <a:gridCol w="1567543">
                  <a:extLst>
                    <a:ext uri="{9D8B030D-6E8A-4147-A177-3AD203B41FA5}">
                      <a16:colId xmlns:a16="http://schemas.microsoft.com/office/drawing/2014/main" val="20004"/>
                    </a:ext>
                  </a:extLst>
                </a:gridCol>
                <a:gridCol w="1687285">
                  <a:extLst>
                    <a:ext uri="{9D8B030D-6E8A-4147-A177-3AD203B41FA5}">
                      <a16:colId xmlns:a16="http://schemas.microsoft.com/office/drawing/2014/main" val="20005"/>
                    </a:ext>
                  </a:extLst>
                </a:gridCol>
                <a:gridCol w="1447801">
                  <a:extLst>
                    <a:ext uri="{9D8B030D-6E8A-4147-A177-3AD203B41FA5}">
                      <a16:colId xmlns:a16="http://schemas.microsoft.com/office/drawing/2014/main" val="20006"/>
                    </a:ext>
                  </a:extLst>
                </a:gridCol>
              </a:tblGrid>
              <a:tr h="1737293">
                <a:tc>
                  <a:txBody>
                    <a:bodyPr/>
                    <a:lstStyle/>
                    <a:p>
                      <a:r>
                        <a:rPr lang="en-US" sz="1800" dirty="0">
                          <a:solidFill>
                            <a:schemeClr val="tx1"/>
                          </a:solidFill>
                          <a:latin typeface="OpenDyslexic" pitchFamily="2" charset="77"/>
                        </a:rPr>
                        <a:t>UKS2 </a:t>
                      </a:r>
                    </a:p>
                    <a:p>
                      <a:endParaRPr lang="en-US" sz="1800" dirty="0">
                        <a:solidFill>
                          <a:schemeClr val="tx1"/>
                        </a:solidFill>
                        <a:latin typeface="OpenDyslexic" pitchFamily="2" charset="77"/>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OpenDyslexic" pitchFamily="2" charset="77"/>
                        </a:rPr>
                        <a:t> </a:t>
                      </a:r>
                    </a:p>
                  </a:txBody>
                  <a:tcPr marT="45708" marB="45708">
                    <a:noFill/>
                  </a:tcPr>
                </a:tc>
                <a:tc>
                  <a:txBody>
                    <a:bodyPr/>
                    <a:lstStyle/>
                    <a:p>
                      <a:pPr algn="ctr"/>
                      <a:r>
                        <a:rPr lang="en-GB" sz="1100" dirty="0">
                          <a:solidFill>
                            <a:schemeClr val="bg1"/>
                          </a:solidFill>
                          <a:effectLst/>
                          <a:latin typeface="OpenDyslexic" pitchFamily="2" charset="77"/>
                          <a:ea typeface="MS Mincho" panose="02020609040205080304" pitchFamily="49" charset="-128"/>
                          <a:cs typeface="Times New Roman" panose="02020603050405020304" pitchFamily="18" charset="0"/>
                        </a:rPr>
                        <a:t>How did Britain change between the end of the Roman Occupation and 1066?</a:t>
                      </a:r>
                    </a:p>
                    <a:p>
                      <a:pPr algn="ctr"/>
                      <a:endParaRPr lang="en-GB" sz="800" b="0" dirty="0">
                        <a:solidFill>
                          <a:schemeClr val="bg1"/>
                        </a:solidFill>
                        <a:effectLst/>
                        <a:latin typeface="Twinkl" pitchFamily="2" charset="77"/>
                        <a:ea typeface="MS Mincho" panose="02020609040205080304" pitchFamily="49" charset="-128"/>
                        <a:cs typeface="Times New Roman" panose="02020603050405020304" pitchFamily="18" charset="0"/>
                      </a:endParaRPr>
                    </a:p>
                    <a:p>
                      <a:pPr algn="ctr"/>
                      <a:r>
                        <a:rPr lang="en-GB" sz="800" b="0" dirty="0">
                          <a:solidFill>
                            <a:schemeClr val="bg1"/>
                          </a:solidFill>
                          <a:effectLst/>
                          <a:latin typeface="Twinkl" pitchFamily="2" charset="77"/>
                          <a:ea typeface="MS Mincho" panose="02020609040205080304" pitchFamily="49" charset="-128"/>
                          <a:cs typeface="Times New Roman" panose="02020603050405020304" pitchFamily="18" charset="0"/>
                        </a:rPr>
                        <a:t>(Anglo-Saxons and Scots – Hi2/2.3</a:t>
                      </a:r>
                      <a:r>
                        <a:rPr lang="en-GB" sz="800" b="0" dirty="0">
                          <a:solidFill>
                            <a:srgbClr val="000000"/>
                          </a:solidFill>
                          <a:effectLst/>
                          <a:latin typeface="Twinkl" pitchFamily="2" charset="77"/>
                          <a:ea typeface="MS Mincho" panose="02020609040205080304" pitchFamily="49" charset="-128"/>
                          <a:cs typeface="Times New Roman" panose="02020603050405020304" pitchFamily="18"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lt1"/>
                          </a:solidFill>
                          <a:effectLst/>
                          <a:latin typeface="Twinkl" pitchFamily="2" charset="77"/>
                          <a:ea typeface="+mn-ea"/>
                          <a:cs typeface="+mn-cs"/>
                        </a:rPr>
                        <a:t>(Anglo-Saxons and Vikings – Hi2/2.4) </a:t>
                      </a:r>
                      <a:endParaRPr lang="en-GB" sz="800" b="0" dirty="0">
                        <a:effectLst/>
                        <a:latin typeface="Twinkl" pitchFamily="2" charset="77"/>
                      </a:endParaRPr>
                    </a:p>
                    <a:p>
                      <a:pPr algn="ctr"/>
                      <a:endParaRPr lang="en-GB" sz="1050" b="0" dirty="0">
                        <a:effectLst/>
                        <a:latin typeface="Cambria" panose="02040503050406030204" pitchFamily="18" charset="0"/>
                        <a:ea typeface="MS Mincho" panose="02020609040205080304" pitchFamily="49" charset="-128"/>
                        <a:cs typeface="Times New Roman" panose="02020603050405020304" pitchFamily="18" charset="0"/>
                      </a:endParaRPr>
                    </a:p>
                  </a:txBody>
                  <a:tcPr marL="114300" marR="114300" marT="0" marB="0">
                    <a:solidFill>
                      <a:srgbClr val="00B0F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lt1"/>
                          </a:solidFill>
                          <a:effectLst/>
                          <a:latin typeface="OpenDyslexic" pitchFamily="2"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lt1"/>
                          </a:solidFill>
                          <a:effectLst/>
                          <a:latin typeface="OpenDyslexic" pitchFamily="2" charset="77"/>
                          <a:ea typeface="+mn-ea"/>
                          <a:cs typeface="+mn-cs"/>
                        </a:rPr>
                        <a:t>Who were the Mayans and what have we learnt?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lt1"/>
                          </a:solidFill>
                          <a:effectLst/>
                          <a:latin typeface="OpenDyslexic" pitchFamily="2" charset="77"/>
                          <a:ea typeface="+mn-ea"/>
                          <a:cs typeface="+mn-cs"/>
                        </a:rPr>
                        <a:t>(Hi2/9 Non- European study) </a:t>
                      </a:r>
                      <a:endParaRPr lang="en-GB" sz="800" b="0" dirty="0">
                        <a:effectLst/>
                        <a:latin typeface="OpenDyslexic" pitchFamily="2" charset="77"/>
                      </a:endParaRPr>
                    </a:p>
                    <a:p>
                      <a:pPr algn="ctr"/>
                      <a:endParaRPr lang="en-US" sz="800" dirty="0">
                        <a:latin typeface="OpenDyslexic" pitchFamily="2" charset="77"/>
                      </a:endParaRPr>
                    </a:p>
                  </a:txBody>
                  <a:tcPr marT="45708" marB="45708">
                    <a:solidFill>
                      <a:srgbClr val="00B0F0"/>
                    </a:solidFill>
                  </a:tcPr>
                </a:tc>
                <a:tc>
                  <a:txBody>
                    <a:bodyPr/>
                    <a:lstStyle/>
                    <a:p>
                      <a:pPr algn="ctr"/>
                      <a:r>
                        <a:rPr lang="en-GB" sz="1000" b="1" kern="1200" dirty="0">
                          <a:solidFill>
                            <a:schemeClr val="lt1"/>
                          </a:solidFill>
                          <a:effectLst/>
                          <a:latin typeface="OpenDyslexic" pitchFamily="2" charset="77"/>
                          <a:ea typeface="+mn-ea"/>
                          <a:cs typeface="+mn-cs"/>
                        </a:rPr>
                        <a:t>How has crime and punishment </a:t>
                      </a:r>
                      <a:endParaRPr lang="en-GB" sz="1000" dirty="0">
                        <a:effectLst/>
                        <a:latin typeface="OpenDyslexic" pitchFamily="2" charset="77"/>
                      </a:endParaRPr>
                    </a:p>
                    <a:p>
                      <a:pPr algn="ctr"/>
                      <a:r>
                        <a:rPr lang="en-GB" sz="1000" b="1" kern="1200" dirty="0">
                          <a:solidFill>
                            <a:schemeClr val="lt1"/>
                          </a:solidFill>
                          <a:effectLst/>
                          <a:latin typeface="OpenDyslexic" pitchFamily="2" charset="77"/>
                          <a:ea typeface="+mn-ea"/>
                          <a:cs typeface="+mn-cs"/>
                        </a:rPr>
                        <a:t>changed through the ages?</a:t>
                      </a:r>
                    </a:p>
                    <a:p>
                      <a:pPr algn="ctr"/>
                      <a:br>
                        <a:rPr lang="en-GB" sz="800" b="1" kern="1200" dirty="0">
                          <a:solidFill>
                            <a:schemeClr val="lt1"/>
                          </a:solidFill>
                          <a:effectLst/>
                          <a:latin typeface="OpenDyslexic" pitchFamily="2" charset="77"/>
                          <a:ea typeface="+mn-ea"/>
                          <a:cs typeface="+mn-cs"/>
                        </a:rPr>
                      </a:br>
                      <a:r>
                        <a:rPr lang="en-GB" sz="800" b="0" kern="1200" dirty="0">
                          <a:solidFill>
                            <a:schemeClr val="lt1"/>
                          </a:solidFill>
                          <a:effectLst/>
                          <a:latin typeface="OpenDyslexic" pitchFamily="2" charset="77"/>
                          <a:ea typeface="+mn-ea"/>
                          <a:cs typeface="+mn-cs"/>
                        </a:rPr>
                        <a:t> (Extended Chronological Study Hi2/6</a:t>
                      </a:r>
                      <a:r>
                        <a:rPr lang="en-GB" sz="800" b="1" kern="1200" dirty="0">
                          <a:solidFill>
                            <a:schemeClr val="lt1"/>
                          </a:solidFill>
                          <a:effectLst/>
                          <a:latin typeface="OpenDyslexic" pitchFamily="2" charset="77"/>
                          <a:ea typeface="+mn-ea"/>
                          <a:cs typeface="+mn-cs"/>
                        </a:rPr>
                        <a:t>) </a:t>
                      </a:r>
                      <a:endParaRPr lang="en-GB" sz="800" dirty="0">
                        <a:effectLst/>
                        <a:latin typeface="OpenDyslexic" pitchFamily="2" charset="77"/>
                      </a:endParaRPr>
                    </a:p>
                    <a:p>
                      <a:pPr algn="ctr"/>
                      <a:endParaRPr lang="en-US" sz="800" dirty="0">
                        <a:latin typeface="OpenDyslexic" pitchFamily="2" charset="77"/>
                      </a:endParaRPr>
                    </a:p>
                  </a:txBody>
                  <a:tcPr marT="45708" marB="45708">
                    <a:solidFill>
                      <a:srgbClr val="00B0F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lt1"/>
                          </a:solidFill>
                          <a:effectLst/>
                          <a:latin typeface="OpenDyslexic" pitchFamily="2" charset="77"/>
                          <a:ea typeface="+mn-ea"/>
                          <a:cs typeface="+mn-cs"/>
                        </a:rPr>
                        <a:t> </a:t>
                      </a:r>
                      <a:endParaRPr lang="en-GB" sz="1000" b="0" dirty="0">
                        <a:effectLst/>
                        <a:latin typeface="OpenDyslexic"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u="none" dirty="0">
                          <a:latin typeface="OpenDyslexic" panose="00000500000000000000" pitchFamily="50" charset="0"/>
                        </a:rPr>
                        <a:t>Why was the British Empire created and what was it’s impact on the world?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600" b="0" u="none"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kern="1200" dirty="0">
                          <a:solidFill>
                            <a:schemeClr val="lt1"/>
                          </a:solidFill>
                          <a:effectLst/>
                          <a:latin typeface="OpenDyslexic" pitchFamily="2" charset="77"/>
                          <a:ea typeface="+mn-ea"/>
                          <a:cs typeface="+mn-cs"/>
                        </a:rPr>
                        <a:t>(Hi2/2.6 Extended chronological Study) </a:t>
                      </a:r>
                      <a:endParaRPr lang="en-GB" sz="600" b="0" dirty="0">
                        <a:effectLst/>
                        <a:latin typeface="OpenDyslexic" pitchFamily="2" charset="77"/>
                      </a:endParaRPr>
                    </a:p>
                    <a:p>
                      <a:pPr algn="ctr"/>
                      <a:endParaRPr lang="en-US" sz="800" dirty="0">
                        <a:latin typeface="OpenDyslexic" pitchFamily="2" charset="77"/>
                      </a:endParaRPr>
                    </a:p>
                  </a:txBody>
                  <a:tcPr marT="45708" marB="45708">
                    <a:solidFill>
                      <a:srgbClr val="7030A0"/>
                    </a:solidFill>
                  </a:tcPr>
                </a:tc>
                <a:tc>
                  <a:txBody>
                    <a:bodyPr/>
                    <a:lstStyle/>
                    <a:p>
                      <a:pPr algn="ctr"/>
                      <a:endParaRPr lang="en-US" sz="800" dirty="0">
                        <a:latin typeface="OpenDyslexic" pitchFamily="2" charset="77"/>
                      </a:endParaRPr>
                    </a:p>
                    <a:p>
                      <a:pPr algn="ctr"/>
                      <a:r>
                        <a:rPr lang="en-US" sz="1050" dirty="0">
                          <a:latin typeface="OpenDyslexic" pitchFamily="2" charset="77"/>
                        </a:rPr>
                        <a:t>What</a:t>
                      </a:r>
                      <a:r>
                        <a:rPr lang="en-US" sz="1050" baseline="0" dirty="0">
                          <a:latin typeface="OpenDyslexic" pitchFamily="2" charset="77"/>
                        </a:rPr>
                        <a:t> has been the impact of the World Wars on Britain? </a:t>
                      </a:r>
                    </a:p>
                    <a:p>
                      <a:pPr algn="ctr"/>
                      <a:endParaRPr lang="en-US" sz="800" baseline="0" dirty="0">
                        <a:latin typeface="OpenDyslexic"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OpenDyslexic" pitchFamily="2" charset="77"/>
                        </a:rPr>
                        <a:t> </a:t>
                      </a:r>
                      <a:r>
                        <a:rPr lang="en-GB" sz="800" b="0" kern="1200" dirty="0">
                          <a:solidFill>
                            <a:schemeClr val="lt1"/>
                          </a:solidFill>
                          <a:effectLst/>
                          <a:latin typeface="OpenDyslexic" pitchFamily="2" charset="77"/>
                          <a:ea typeface="+mn-ea"/>
                          <a:cs typeface="+mn-cs"/>
                        </a:rPr>
                        <a:t>(Hi2/2.6 Extended chronological Study)</a:t>
                      </a:r>
                    </a:p>
                    <a:p>
                      <a:pPr algn="ctr"/>
                      <a:endParaRPr lang="en-US" sz="800" dirty="0">
                        <a:latin typeface="OpenDyslexic" pitchFamily="2" charset="77"/>
                      </a:endParaRPr>
                    </a:p>
                  </a:txBody>
                  <a:tcPr marT="45708" marB="45708">
                    <a:solidFill>
                      <a:srgbClr val="7030A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kern="1200" dirty="0">
                          <a:solidFill>
                            <a:schemeClr val="lt1"/>
                          </a:solidFill>
                          <a:effectLst/>
                          <a:latin typeface="OpenDyslexic" pitchFamily="2" charset="77"/>
                          <a:ea typeface="+mn-ea"/>
                          <a:cs typeface="+mn-cs"/>
                        </a:rPr>
                        <a:t>What has been the impact of immigration over the past 100 years?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kern="1200" dirty="0">
                        <a:solidFill>
                          <a:schemeClr val="lt1"/>
                        </a:solidFill>
                        <a:effectLst/>
                        <a:latin typeface="OpenDyslexic" pitchFamily="2"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lt1"/>
                          </a:solidFill>
                          <a:effectLst/>
                          <a:latin typeface="OpenDyslexic" pitchFamily="2" charset="77"/>
                          <a:ea typeface="+mn-ea"/>
                          <a:cs typeface="+mn-cs"/>
                        </a:rPr>
                        <a:t> </a:t>
                      </a:r>
                      <a:r>
                        <a:rPr lang="en-GB" sz="800" b="0" kern="1200" dirty="0">
                          <a:solidFill>
                            <a:schemeClr val="lt1"/>
                          </a:solidFill>
                          <a:effectLst/>
                          <a:latin typeface="OpenDyslexic" pitchFamily="2" charset="77"/>
                          <a:ea typeface="+mn-ea"/>
                          <a:cs typeface="+mn-cs"/>
                        </a:rPr>
                        <a:t> (Hi2/2.6 Extended chronological Study)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bg1"/>
                          </a:solidFill>
                          <a:effectLst/>
                          <a:latin typeface="OpenDyslexic" pitchFamily="2" charset="77"/>
                          <a:ea typeface="+mn-ea"/>
                          <a:cs typeface="+mn-cs"/>
                        </a:rPr>
                        <a:t> </a:t>
                      </a:r>
                      <a:endParaRPr lang="en-GB" sz="800" b="0" dirty="0">
                        <a:solidFill>
                          <a:schemeClr val="bg1"/>
                        </a:solidFill>
                        <a:effectLst/>
                        <a:latin typeface="OpenDyslexic" pitchFamily="2" charset="77"/>
                        <a:ea typeface="MS Mincho" panose="02020609040205080304" pitchFamily="49" charset="-128"/>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kern="1200" dirty="0">
                          <a:solidFill>
                            <a:schemeClr val="lt1"/>
                          </a:solidFill>
                          <a:effectLst/>
                          <a:latin typeface="OpenDyslexic" pitchFamily="2" charset="77"/>
                          <a:ea typeface="+mn-ea"/>
                          <a:cs typeface="+mn-cs"/>
                        </a:rPr>
                        <a:t> </a:t>
                      </a:r>
                      <a:endParaRPr lang="en-GB" sz="800" b="0" dirty="0">
                        <a:effectLst/>
                        <a:latin typeface="OpenDyslexic"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effectLst/>
                          <a:latin typeface="OpenDyslexic" pitchFamily="2" charset="77"/>
                        </a:rPr>
                        <a:t> </a:t>
                      </a:r>
                    </a:p>
                    <a:p>
                      <a:pPr algn="ctr"/>
                      <a:r>
                        <a:rPr lang="en-US" sz="800" dirty="0">
                          <a:latin typeface="OpenDyslexic" pitchFamily="2" charset="77"/>
                        </a:rPr>
                        <a:t> </a:t>
                      </a:r>
                    </a:p>
                  </a:txBody>
                  <a:tcPr marT="45708" marB="45708">
                    <a:solidFill>
                      <a:srgbClr val="7030A0"/>
                    </a:solidFill>
                  </a:tcPr>
                </a:tc>
                <a:extLst>
                  <a:ext uri="{0D108BD9-81ED-4DB2-BD59-A6C34878D82A}">
                    <a16:rowId xmlns:a16="http://schemas.microsoft.com/office/drawing/2014/main" val="10000"/>
                  </a:ext>
                </a:extLst>
              </a:tr>
              <a:tr h="424333">
                <a:tc>
                  <a:txBody>
                    <a:bodyPr/>
                    <a:lstStyle/>
                    <a:p>
                      <a:r>
                        <a:rPr lang="en-GB" sz="1100" b="1" kern="1200" dirty="0">
                          <a:solidFill>
                            <a:schemeClr val="dk1"/>
                          </a:solidFill>
                          <a:effectLst/>
                          <a:latin typeface="OpenDyslexic" pitchFamily="2" charset="77"/>
                          <a:ea typeface="+mn-ea"/>
                          <a:cs typeface="+mn-cs"/>
                        </a:rPr>
                        <a:t>Cause and Consequence</a:t>
                      </a:r>
                    </a:p>
                  </a:txBody>
                  <a:tcPr marT="45724" marB="45724"/>
                </a:tc>
                <a:tc gridSpan="6">
                  <a:txBody>
                    <a:bodyPr/>
                    <a:lstStyle/>
                    <a:p>
                      <a:r>
                        <a:rPr lang="en-GB" sz="1000" kern="1200" dirty="0">
                          <a:solidFill>
                            <a:schemeClr val="dk1"/>
                          </a:solidFill>
                          <a:effectLst/>
                          <a:latin typeface="OpenDyslexic" pitchFamily="2" charset="77"/>
                          <a:ea typeface="+mn-ea"/>
                          <a:cs typeface="+mn-cs"/>
                        </a:rPr>
                        <a:t>Identify, give reasons for &amp; explain the significance of causes &amp; consequences of historical events/changes. </a:t>
                      </a:r>
                      <a:endParaRPr lang="en-US" sz="1000" dirty="0">
                        <a:latin typeface="OpenDyslexic" pitchFamily="2" charset="77"/>
                      </a:endParaRPr>
                    </a:p>
                  </a:txBody>
                  <a:tcPr marT="45708" marB="45708"/>
                </a:tc>
                <a:tc hMerge="1">
                  <a:txBody>
                    <a:bodyPr/>
                    <a:lstStyle/>
                    <a:p>
                      <a:r>
                        <a:rPr lang="en-US" sz="1000" dirty="0">
                          <a:latin typeface="OpenDyslexic" pitchFamily="2" charset="77"/>
                        </a:rPr>
                        <a:t> </a:t>
                      </a:r>
                    </a:p>
                  </a:txBody>
                  <a:tcPr marT="45708" marB="45708"/>
                </a:tc>
                <a:tc hMerge="1">
                  <a:txBody>
                    <a:bodyPr/>
                    <a:lstStyle/>
                    <a:p>
                      <a:r>
                        <a:rPr lang="en-US" sz="1000" dirty="0">
                          <a:latin typeface="OpenDyslexic" pitchFamily="2" charset="77"/>
                        </a:rPr>
                        <a:t> </a:t>
                      </a:r>
                    </a:p>
                    <a:p>
                      <a:endParaRPr lang="en-US" sz="1000" dirty="0">
                        <a:latin typeface="OpenDyslexic" pitchFamily="2" charset="77"/>
                      </a:endParaRPr>
                    </a:p>
                  </a:txBody>
                  <a:tcPr marT="45708" marB="45708"/>
                </a:tc>
                <a:tc hMerge="1">
                  <a:txBody>
                    <a:bodyPr/>
                    <a:lstStyle/>
                    <a:p>
                      <a:r>
                        <a:rPr lang="en-US" sz="1000" dirty="0">
                          <a:latin typeface="OpenDyslexic" pitchFamily="2" charset="77"/>
                        </a:rPr>
                        <a:t>  </a:t>
                      </a:r>
                    </a:p>
                    <a:p>
                      <a:endParaRPr lang="en-US" sz="1000" dirty="0">
                        <a:latin typeface="OpenDyslexic" pitchFamily="2" charset="77"/>
                      </a:endParaRPr>
                    </a:p>
                  </a:txBody>
                  <a:tcPr marT="45708" marB="45708"/>
                </a:tc>
                <a:tc hMerge="1">
                  <a:txBody>
                    <a:bodyPr/>
                    <a:lstStyle/>
                    <a:p>
                      <a:r>
                        <a:rPr lang="en-US" sz="1000" dirty="0">
                          <a:latin typeface="OpenDyslexic" pitchFamily="2" charset="77"/>
                        </a:rPr>
                        <a:t> </a:t>
                      </a:r>
                    </a:p>
                  </a:txBody>
                  <a:tcPr marT="45708" marB="45708"/>
                </a:tc>
                <a:tc hMerge="1">
                  <a:txBody>
                    <a:bodyPr/>
                    <a:lstStyle/>
                    <a:p>
                      <a:r>
                        <a:rPr lang="en-US" sz="1000" dirty="0">
                          <a:latin typeface="OpenDyslexic" pitchFamily="2" charset="77"/>
                        </a:rPr>
                        <a:t> </a:t>
                      </a:r>
                    </a:p>
                  </a:txBody>
                  <a:tcPr marT="45708" marB="45708"/>
                </a:tc>
                <a:extLst>
                  <a:ext uri="{0D108BD9-81ED-4DB2-BD59-A6C34878D82A}">
                    <a16:rowId xmlns:a16="http://schemas.microsoft.com/office/drawing/2014/main" val="10001"/>
                  </a:ext>
                </a:extLst>
              </a:tr>
              <a:tr h="580769">
                <a:tc>
                  <a:txBody>
                    <a:bodyPr/>
                    <a:lstStyle/>
                    <a:p>
                      <a:r>
                        <a:rPr lang="en-US" sz="1100" b="1" dirty="0">
                          <a:latin typeface="OpenDyslexic" pitchFamily="2" charset="77"/>
                        </a:rPr>
                        <a:t>Chronology</a:t>
                      </a:r>
                    </a:p>
                  </a:txBody>
                  <a:tcPr marT="45724" marB="45724"/>
                </a:tc>
                <a:tc gridSpan="6">
                  <a:txBody>
                    <a:bodyPr/>
                    <a:lstStyle/>
                    <a:p>
                      <a:r>
                        <a:rPr lang="en-GB" sz="1000" kern="1200" dirty="0">
                          <a:solidFill>
                            <a:schemeClr val="dk1"/>
                          </a:solidFill>
                          <a:effectLst/>
                          <a:latin typeface="OpenDyslexic" pitchFamily="2" charset="77"/>
                          <a:ea typeface="+mn-ea"/>
                          <a:cs typeface="+mn-cs"/>
                        </a:rPr>
                        <a:t>Identify historical details, provide coherent overviews and demonstrate secure chronological awareness of themes, societies, events and people. </a:t>
                      </a:r>
                    </a:p>
                    <a:p>
                      <a:r>
                        <a:rPr lang="en-GB" sz="1000" kern="1200" dirty="0">
                          <a:solidFill>
                            <a:schemeClr val="dk1"/>
                          </a:solidFill>
                          <a:effectLst/>
                          <a:latin typeface="OpenDyslexic" pitchFamily="2" charset="77"/>
                          <a:ea typeface="+mn-ea"/>
                          <a:cs typeface="+mn-cs"/>
                        </a:rPr>
                        <a:t>Sequence a range of key people, events, objects, themes, societies and periods studied in Key Stage 2, and independently fit them onto a timeline accordingly, using dates, period labels, appropriate historical terms and the timeline division of BCE and CE. </a:t>
                      </a: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extLst>
                  <a:ext uri="{0D108BD9-81ED-4DB2-BD59-A6C34878D82A}">
                    <a16:rowId xmlns:a16="http://schemas.microsoft.com/office/drawing/2014/main" val="1460826158"/>
                  </a:ext>
                </a:extLst>
              </a:tr>
              <a:tr h="396340">
                <a:tc>
                  <a:txBody>
                    <a:bodyPr/>
                    <a:lstStyle/>
                    <a:p>
                      <a:r>
                        <a:rPr lang="en-US" sz="1100" b="1" dirty="0">
                          <a:latin typeface="OpenDyslexic" pitchFamily="2" charset="77"/>
                        </a:rPr>
                        <a:t>Similarity and difference </a:t>
                      </a:r>
                    </a:p>
                  </a:txBody>
                  <a:tcPr marT="45724" marB="45724"/>
                </a:tc>
                <a:tc gridSpan="6">
                  <a:txBody>
                    <a:bodyPr/>
                    <a:lstStyle/>
                    <a:p>
                      <a:r>
                        <a:rPr lang="en-GB" sz="1000" kern="1200" dirty="0">
                          <a:solidFill>
                            <a:schemeClr val="dk1"/>
                          </a:solidFill>
                          <a:effectLst/>
                          <a:latin typeface="OpenDyslexic" pitchFamily="2" charset="77"/>
                          <a:ea typeface="+mn-ea"/>
                          <a:cs typeface="+mn-cs"/>
                        </a:rPr>
                        <a:t>Describe and explain the  similarities and differences  between people, groups, experiences or places in the same historical period. </a:t>
                      </a:r>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extLst>
                  <a:ext uri="{0D108BD9-81ED-4DB2-BD59-A6C34878D82A}">
                    <a16:rowId xmlns:a16="http://schemas.microsoft.com/office/drawing/2014/main" val="257153527"/>
                  </a:ext>
                </a:extLst>
              </a:tr>
              <a:tr h="414455">
                <a:tc>
                  <a:txBody>
                    <a:bodyPr/>
                    <a:lstStyle/>
                    <a:p>
                      <a:r>
                        <a:rPr lang="en-US" sz="1100" b="1" dirty="0">
                          <a:latin typeface="OpenDyslexic" pitchFamily="2" charset="77"/>
                        </a:rPr>
                        <a:t>Continuity and Change </a:t>
                      </a:r>
                    </a:p>
                  </a:txBody>
                  <a:tcPr marT="45724" marB="45724"/>
                </a:tc>
                <a:tc gridSpan="6">
                  <a:txBody>
                    <a:bodyPr/>
                    <a:lstStyle/>
                    <a:p>
                      <a:r>
                        <a:rPr lang="en-GB" sz="1000" kern="1200" dirty="0">
                          <a:solidFill>
                            <a:schemeClr val="dk1"/>
                          </a:solidFill>
                          <a:effectLst/>
                          <a:latin typeface="OpenDyslexic" pitchFamily="2" charset="77"/>
                          <a:ea typeface="+mn-ea"/>
                          <a:cs typeface="+mn-cs"/>
                        </a:rPr>
                        <a:t>Make valid statements about the changes occurring within &amp; across periods, and compare the importance and nature of these changes. </a:t>
                      </a:r>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extLst>
                  <a:ext uri="{0D108BD9-81ED-4DB2-BD59-A6C34878D82A}">
                    <a16:rowId xmlns:a16="http://schemas.microsoft.com/office/drawing/2014/main" val="1354187244"/>
                  </a:ext>
                </a:extLst>
              </a:tr>
              <a:tr h="444927">
                <a:tc>
                  <a:txBody>
                    <a:bodyPr/>
                    <a:lstStyle/>
                    <a:p>
                      <a:r>
                        <a:rPr lang="en-US" sz="1100" b="1" dirty="0">
                          <a:latin typeface="OpenDyslexic" pitchFamily="2" charset="77"/>
                        </a:rPr>
                        <a:t>Historical Significance </a:t>
                      </a:r>
                    </a:p>
                  </a:txBody>
                  <a:tcPr marT="45724" marB="45724"/>
                </a:tc>
                <a:tc gridSpan="6">
                  <a:txBody>
                    <a:bodyPr/>
                    <a:lstStyle/>
                    <a:p>
                      <a:r>
                        <a:rPr lang="en-GB" sz="1000" kern="1200" dirty="0">
                          <a:solidFill>
                            <a:schemeClr val="dk1"/>
                          </a:solidFill>
                          <a:effectLst/>
                          <a:latin typeface="OpenDyslexic" pitchFamily="2" charset="77"/>
                          <a:ea typeface="+mn-ea"/>
                          <a:cs typeface="+mn-cs"/>
                        </a:rPr>
                        <a:t>Identify and explain why aspects of a theme, period, society, person, historical event or development are significant; describe how these aspects influence life today. </a:t>
                      </a:r>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extLst>
                  <a:ext uri="{0D108BD9-81ED-4DB2-BD59-A6C34878D82A}">
                    <a16:rowId xmlns:a16="http://schemas.microsoft.com/office/drawing/2014/main" val="49983390"/>
                  </a:ext>
                </a:extLst>
              </a:tr>
              <a:tr h="679622">
                <a:tc>
                  <a:txBody>
                    <a:bodyPr/>
                    <a:lstStyle/>
                    <a:p>
                      <a:r>
                        <a:rPr lang="en-US" sz="1100" b="1" dirty="0">
                          <a:latin typeface="OpenDyslexic" pitchFamily="2" charset="77"/>
                        </a:rPr>
                        <a:t>Historical Interpretation </a:t>
                      </a:r>
                    </a:p>
                  </a:txBody>
                  <a:tcPr marT="45724" marB="45724"/>
                </a:tc>
                <a:tc gridSpan="6">
                  <a:txBody>
                    <a:bodyPr/>
                    <a:lstStyle/>
                    <a:p>
                      <a:r>
                        <a:rPr lang="en-GB" sz="1000" kern="1200" dirty="0">
                          <a:solidFill>
                            <a:schemeClr val="dk1"/>
                          </a:solidFill>
                          <a:effectLst/>
                          <a:latin typeface="OpenDyslexic" pitchFamily="2" charset="77"/>
                          <a:ea typeface="+mn-ea"/>
                          <a:cs typeface="+mn-cs"/>
                        </a:rPr>
                        <a:t>Understand that different versions of the past exist, explaining how &amp; why this is possible, appreciating that historical figures had points of view. </a:t>
                      </a:r>
                    </a:p>
                    <a:p>
                      <a:r>
                        <a:rPr lang="en-GB" sz="1000" kern="1200" dirty="0">
                          <a:solidFill>
                            <a:schemeClr val="dk1"/>
                          </a:solidFill>
                          <a:effectLst/>
                          <a:latin typeface="OpenDyslexic" pitchFamily="2" charset="77"/>
                          <a:ea typeface="+mn-ea"/>
                          <a:cs typeface="+mn-cs"/>
                        </a:rPr>
                        <a:t> </a:t>
                      </a:r>
                    </a:p>
                    <a:p>
                      <a:r>
                        <a:rPr lang="en-GB" sz="1000" kern="1200" dirty="0">
                          <a:solidFill>
                            <a:schemeClr val="dk1"/>
                          </a:solidFill>
                          <a:effectLst/>
                          <a:latin typeface="OpenDyslexic" pitchFamily="2" charset="77"/>
                          <a:ea typeface="+mn-ea"/>
                          <a:cs typeface="+mn-cs"/>
                        </a:rPr>
                        <a:t>Understand that some accounts of history may be affected by historical propaganda, opinion or misinformation. </a:t>
                      </a:r>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tc hMerge="1">
                  <a:txBody>
                    <a:bodyPr/>
                    <a:lstStyle/>
                    <a:p>
                      <a:endParaRPr lang="en-US" sz="1000" dirty="0">
                        <a:latin typeface="OpenDyslexic" pitchFamily="2" charset="77"/>
                      </a:endParaRPr>
                    </a:p>
                  </a:txBody>
                  <a:tcPr marT="45708" marB="45708"/>
                </a:tc>
                <a:extLst>
                  <a:ext uri="{0D108BD9-81ED-4DB2-BD59-A6C34878D82A}">
                    <a16:rowId xmlns:a16="http://schemas.microsoft.com/office/drawing/2014/main" val="670562082"/>
                  </a:ext>
                </a:extLst>
              </a:tr>
              <a:tr h="58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a:latin typeface="OpenDyslexic" pitchFamily="2" charset="77"/>
                        </a:rPr>
                        <a:t>Historical Enquiry</a:t>
                      </a:r>
                    </a:p>
                  </a:txBody>
                  <a:tcPr marT="45724" marB="45724"/>
                </a:tc>
                <a:tc gridSpan="6">
                  <a:txBody>
                    <a:bodyPr/>
                    <a:lstStyle/>
                    <a:p>
                      <a:pPr marL="68580" indent="-6350">
                        <a:lnSpc>
                          <a:spcPct val="100000"/>
                        </a:lnSpc>
                        <a:spcAft>
                          <a:spcPts val="130"/>
                        </a:spcAft>
                      </a:pPr>
                      <a:r>
                        <a:rPr lang="en-GB" sz="1000" kern="100" dirty="0">
                          <a:solidFill>
                            <a:srgbClr val="000000"/>
                          </a:solidFill>
                          <a:effectLst/>
                          <a:latin typeface="OpenDyslexic" pitchFamily="2" charset="77"/>
                          <a:ea typeface="Calibri" panose="020F0502020204030204" pitchFamily="34" charset="0"/>
                          <a:cs typeface="Times New Roman" panose="02020603050405020304" pitchFamily="18" charset="0"/>
                        </a:rPr>
                        <a:t>Independently plan historical enquiries and construct substantiated, informed, valid conclusions. </a:t>
                      </a:r>
                    </a:p>
                    <a:p>
                      <a:pPr marL="68580" indent="-6350">
                        <a:lnSpc>
                          <a:spcPct val="107000"/>
                        </a:lnSpc>
                        <a:spcAft>
                          <a:spcPts val="130"/>
                        </a:spcAft>
                      </a:pPr>
                      <a:r>
                        <a:rPr lang="en-GB" sz="1000" kern="100" dirty="0">
                          <a:solidFill>
                            <a:srgbClr val="000000"/>
                          </a:solidFill>
                          <a:effectLst/>
                          <a:latin typeface="OpenDyslexic" pitchFamily="2" charset="77"/>
                          <a:ea typeface="Calibri" panose="020F0502020204030204" pitchFamily="34" charset="0"/>
                          <a:cs typeface="Times New Roman" panose="02020603050405020304" pitchFamily="18" charset="0"/>
                        </a:rPr>
                        <a:t> </a:t>
                      </a:r>
                    </a:p>
                    <a:p>
                      <a:pPr marL="68580" indent="-6350">
                        <a:lnSpc>
                          <a:spcPct val="99000"/>
                        </a:lnSpc>
                        <a:spcAft>
                          <a:spcPts val="10"/>
                        </a:spcAft>
                      </a:pPr>
                      <a:r>
                        <a:rPr lang="en-GB" sz="1000" kern="100" dirty="0">
                          <a:solidFill>
                            <a:srgbClr val="000000"/>
                          </a:solidFill>
                          <a:effectLst/>
                          <a:latin typeface="OpenDyslexic" pitchFamily="2" charset="77"/>
                          <a:ea typeface="Calibri" panose="020F0502020204030204" pitchFamily="34" charset="0"/>
                          <a:cs typeface="Times New Roman" panose="02020603050405020304" pitchFamily="18" charset="0"/>
                        </a:rPr>
                        <a:t>Use, understand the uses of and comment on the value of a range of historical sources when answering historical enquiries, </a:t>
                      </a:r>
                      <a:r>
                        <a:rPr lang="en-GB" sz="1000" kern="100" dirty="0" err="1">
                          <a:solidFill>
                            <a:srgbClr val="000000"/>
                          </a:solidFill>
                          <a:effectLst/>
                          <a:latin typeface="OpenDyslexic" pitchFamily="2" charset="77"/>
                          <a:ea typeface="Calibri" panose="020F0502020204030204" pitchFamily="34" charset="0"/>
                          <a:cs typeface="Times New Roman" panose="02020603050405020304" pitchFamily="18" charset="0"/>
                        </a:rPr>
                        <a:t>inc</a:t>
                      </a:r>
                      <a:r>
                        <a:rPr lang="en-GB" sz="1000" kern="100" dirty="0">
                          <a:solidFill>
                            <a:srgbClr val="000000"/>
                          </a:solidFill>
                          <a:effectLst/>
                          <a:latin typeface="OpenDyslexic" pitchFamily="2" charset="77"/>
                          <a:ea typeface="Calibri" panose="020F0502020204030204" pitchFamily="34" charset="0"/>
                          <a:cs typeface="Times New Roman" panose="02020603050405020304" pitchFamily="18" charset="0"/>
                        </a:rPr>
                        <a:t> stories, archive materials, photos, images, artefacts, historical buildings, oral accounts &amp; music. </a:t>
                      </a:r>
                    </a:p>
                    <a:p>
                      <a:pPr marL="68580" indent="-6350">
                        <a:lnSpc>
                          <a:spcPct val="107000"/>
                        </a:lnSpc>
                        <a:spcAft>
                          <a:spcPts val="130"/>
                        </a:spcAft>
                      </a:pPr>
                      <a:r>
                        <a:rPr lang="en-GB" sz="1000" kern="100" dirty="0">
                          <a:solidFill>
                            <a:srgbClr val="000000"/>
                          </a:solidFill>
                          <a:effectLst/>
                          <a:latin typeface="OpenDyslexic" pitchFamily="2" charset="77"/>
                          <a:ea typeface="Calibri" panose="020F0502020204030204" pitchFamily="34" charset="0"/>
                          <a:cs typeface="Times New Roman" panose="02020603050405020304" pitchFamily="18" charset="0"/>
                        </a:rPr>
                        <a:t> </a:t>
                      </a:r>
                    </a:p>
                    <a:p>
                      <a:pPr marL="68580" indent="-6350">
                        <a:lnSpc>
                          <a:spcPct val="107000"/>
                        </a:lnSpc>
                        <a:spcAft>
                          <a:spcPts val="130"/>
                        </a:spcAft>
                      </a:pPr>
                      <a:r>
                        <a:rPr lang="en-GB" sz="1000" kern="100" dirty="0">
                          <a:solidFill>
                            <a:srgbClr val="000000"/>
                          </a:solidFill>
                          <a:effectLst/>
                          <a:latin typeface="OpenDyslexic" pitchFamily="2" charset="77"/>
                          <a:ea typeface="Calibri" panose="020F0502020204030204" pitchFamily="34" charset="0"/>
                          <a:cs typeface="Times New Roman" panose="02020603050405020304" pitchFamily="18" charset="0"/>
                        </a:rPr>
                        <a:t>Communicate ideas and research about the past using different genres of writing, drawing, story-telling, diagrams, data-handling, drama and ICT. </a:t>
                      </a:r>
                    </a:p>
                  </a:txBody>
                  <a:tcPr marL="0" marR="45720" marT="25400" marB="0"/>
                </a:tc>
                <a:tc hMerge="1">
                  <a:txBody>
                    <a:bodyPr/>
                    <a:lstStyle/>
                    <a:p>
                      <a:pPr marL="68580" indent="-6350">
                        <a:lnSpc>
                          <a:spcPct val="100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Independently plan historical enquiries and construct substantiated, informed, valid conclusions.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107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99000"/>
                        </a:lnSpc>
                        <a:spcAft>
                          <a:spcPts val="1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Use, understand the uses of and comment on the value of a range of historical sources when answering historical enquiries, </a:t>
                      </a:r>
                      <a:r>
                        <a:rPr lang="en-GB" sz="900" kern="1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inc</a:t>
                      </a: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stories, archive materials, photos, images, artefacts, historical buildings, oral accounts &amp; music.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107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107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Communicate ideas and research about the past using different genres of writing, drawing, story-telling, diagrams, data-handling, drama and ICT.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5720" marT="25400" marB="0"/>
                </a:tc>
                <a:tc hMerge="1">
                  <a:txBody>
                    <a:bodyPr/>
                    <a:lstStyle/>
                    <a:p>
                      <a:pPr marL="68580" indent="-6350">
                        <a:lnSpc>
                          <a:spcPct val="100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Independently plan historical enquiries and construct substantiated, informed, valid conclusions.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107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99000"/>
                        </a:lnSpc>
                        <a:spcAft>
                          <a:spcPts val="1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Use, understand the uses of and comment on the value of a range of historical sources when answering historical enquiries, </a:t>
                      </a:r>
                      <a:r>
                        <a:rPr lang="en-GB" sz="900" kern="1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inc</a:t>
                      </a: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stories, archive materials, photos, images, artefacts, historical buildings, oral accounts &amp; music.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107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107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Communicate ideas and research about the past using different genres of writing, drawing, story-telling, diagrams, data-handling, drama and ICT.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5720" marT="25400" marB="0"/>
                </a:tc>
                <a:tc hMerge="1">
                  <a:txBody>
                    <a:bodyPr/>
                    <a:lstStyle/>
                    <a:p>
                      <a:pPr marL="68580" indent="-6350">
                        <a:lnSpc>
                          <a:spcPct val="100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Independently plan historical enquiries and construct substantiated, informed, valid conclusions.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107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99000"/>
                        </a:lnSpc>
                        <a:spcAft>
                          <a:spcPts val="1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Use, understand the uses of and comment on the value of a range of historical sources when answering historical enquiries, </a:t>
                      </a:r>
                      <a:r>
                        <a:rPr lang="en-GB" sz="900" kern="1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inc</a:t>
                      </a: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stories, archive materials, photos, images, artefacts, historical buildings, oral accounts &amp; music.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107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107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Communicate ideas and research about the past using different genres of writing, drawing, story-telling, diagrams, data-handling, drama and ICT.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5720" marT="25400" marB="0"/>
                </a:tc>
                <a:tc hMerge="1">
                  <a:txBody>
                    <a:bodyPr/>
                    <a:lstStyle/>
                    <a:p>
                      <a:pPr marL="68580" indent="-6350">
                        <a:lnSpc>
                          <a:spcPct val="100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Independently plan historical enquiries and construct substantiated, informed, valid conclusions.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107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99000"/>
                        </a:lnSpc>
                        <a:spcAft>
                          <a:spcPts val="1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Use, understand the uses of and comment on the value of a range of historical sources when answering historical enquiries, </a:t>
                      </a:r>
                      <a:r>
                        <a:rPr lang="en-GB" sz="900" kern="1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inc</a:t>
                      </a: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stories, archive materials, photos, images, artefacts, historical buildings, oral accounts &amp; music.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107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107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Communicate ideas and research about the past using different genres of writing, drawing, story-telling, diagrams, data-handling, drama and ICT.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5720" marT="25400" marB="0"/>
                </a:tc>
                <a:tc hMerge="1">
                  <a:txBody>
                    <a:bodyPr/>
                    <a:lstStyle/>
                    <a:p>
                      <a:pPr marL="68580" indent="-6350">
                        <a:lnSpc>
                          <a:spcPct val="100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Independently plan historical enquiries and construct substantiated, informed, valid conclusions.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107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99000"/>
                        </a:lnSpc>
                        <a:spcAft>
                          <a:spcPts val="1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Use, understand the uses of and comment on the value of a range of historical sources when answering historical enquiries, </a:t>
                      </a:r>
                      <a:r>
                        <a:rPr lang="en-GB" sz="900" kern="1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inc</a:t>
                      </a: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stories, archive materials, photos, images, artefacts, historical buildings, oral accounts &amp; music.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107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8580" indent="-6350">
                        <a:lnSpc>
                          <a:spcPct val="107000"/>
                        </a:lnSpc>
                        <a:spcAft>
                          <a:spcPts val="130"/>
                        </a:spcAft>
                      </a:pPr>
                      <a:r>
                        <a:rPr lang="en-GB" sz="9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Communicate ideas and research about the past using different genres of writing, drawing, story-telling, diagrams, data-handling, drama and ICT. </a:t>
                      </a:r>
                      <a:endParaRPr lang="en-GB"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5720" marT="25400" marB="0"/>
                </a:tc>
                <a:extLst>
                  <a:ext uri="{0D108BD9-81ED-4DB2-BD59-A6C34878D82A}">
                    <a16:rowId xmlns:a16="http://schemas.microsoft.com/office/drawing/2014/main" val="1631129319"/>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5EB3B806-A7AA-6B4C-909E-DDB60048C57B}" vid="{613E1580-F9AF-EE46-BB9C-E5E7D00695C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PRAPS (3)</Template>
  <TotalTime>3623</TotalTime>
  <Words>1924</Words>
  <Application>Microsoft Office PowerPoint</Application>
  <PresentationFormat>Widescreen</PresentationFormat>
  <Paragraphs>218</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Cambria</vt:lpstr>
      <vt:lpstr>OpenDyslexic</vt:lpstr>
      <vt:lpstr>Twinkl</vt:lpstr>
      <vt:lpstr>Office Theme</vt:lpstr>
      <vt:lpstr>PowerPoint Presentation</vt:lpstr>
      <vt:lpstr>PowerPoint Presentation</vt:lpstr>
      <vt:lpstr>PowerPoint Presentation</vt:lpstr>
      <vt:lpstr>PowerPoint Presentation</vt:lpstr>
      <vt:lpstr>PowerPoint Presentation</vt:lpstr>
    </vt:vector>
  </TitlesOfParts>
  <Company>TMBC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Induction</dc:title>
  <dc:creator>Laura Taylor</dc:creator>
  <cp:lastModifiedBy>Miss J Cox</cp:lastModifiedBy>
  <cp:revision>189</cp:revision>
  <cp:lastPrinted>2023-07-28T09:07:56Z</cp:lastPrinted>
  <dcterms:created xsi:type="dcterms:W3CDTF">2020-05-19T10:06:32Z</dcterms:created>
  <dcterms:modified xsi:type="dcterms:W3CDTF">2025-03-19T13:46:44Z</dcterms:modified>
</cp:coreProperties>
</file>